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39"/>
  </p:notesMasterIdLst>
  <p:handoutMasterIdLst>
    <p:handoutMasterId r:id="rId40"/>
  </p:handoutMasterIdLst>
  <p:sldIdLst>
    <p:sldId id="284" r:id="rId2"/>
    <p:sldId id="265" r:id="rId3"/>
    <p:sldId id="324" r:id="rId4"/>
    <p:sldId id="325" r:id="rId5"/>
    <p:sldId id="326" r:id="rId6"/>
    <p:sldId id="328" r:id="rId7"/>
    <p:sldId id="329" r:id="rId8"/>
    <p:sldId id="332" r:id="rId9"/>
    <p:sldId id="333" r:id="rId10"/>
    <p:sldId id="310" r:id="rId11"/>
    <p:sldId id="311" r:id="rId12"/>
    <p:sldId id="312" r:id="rId13"/>
    <p:sldId id="313" r:id="rId14"/>
    <p:sldId id="301" r:id="rId15"/>
    <p:sldId id="304" r:id="rId16"/>
    <p:sldId id="314" r:id="rId17"/>
    <p:sldId id="315" r:id="rId18"/>
    <p:sldId id="259" r:id="rId19"/>
    <p:sldId id="305" r:id="rId20"/>
    <p:sldId id="296" r:id="rId21"/>
    <p:sldId id="297" r:id="rId22"/>
    <p:sldId id="298" r:id="rId23"/>
    <p:sldId id="316" r:id="rId24"/>
    <p:sldId id="317" r:id="rId25"/>
    <p:sldId id="299" r:id="rId26"/>
    <p:sldId id="306" r:id="rId27"/>
    <p:sldId id="318" r:id="rId28"/>
    <p:sldId id="319" r:id="rId29"/>
    <p:sldId id="308" r:id="rId30"/>
    <p:sldId id="307" r:id="rId31"/>
    <p:sldId id="309" r:id="rId32"/>
    <p:sldId id="320" r:id="rId33"/>
    <p:sldId id="321" r:id="rId34"/>
    <p:sldId id="322" r:id="rId35"/>
    <p:sldId id="323" r:id="rId36"/>
    <p:sldId id="331" r:id="rId37"/>
    <p:sldId id="287" r:id="rId3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B9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5CBD9E9-0123-4B9A-8B99-18D73BA65506}">
  <a:tblStyle styleId="{45CBD9E9-0123-4B9A-8B99-18D73BA65506}"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52"/>
    <p:restoredTop sz="87483" autoAdjust="0"/>
  </p:normalViewPr>
  <p:slideViewPr>
    <p:cSldViewPr snapToGrid="0">
      <p:cViewPr varScale="1">
        <p:scale>
          <a:sx n="111" d="100"/>
          <a:sy n="111" d="100"/>
        </p:scale>
        <p:origin x="1112" y="200"/>
      </p:cViewPr>
      <p:guideLst>
        <p:guide orient="horz" pos="2160"/>
        <p:guide pos="3840"/>
      </p:guideLst>
    </p:cSldViewPr>
  </p:slideViewPr>
  <p:notesTextViewPr>
    <p:cViewPr>
      <p:scale>
        <a:sx n="1" d="1"/>
        <a:sy n="1" d="1"/>
      </p:scale>
      <p:origin x="0" y="0"/>
    </p:cViewPr>
  </p:notesTextViewPr>
  <p:notesViewPr>
    <p:cSldViewPr snapToGrid="0">
      <p:cViewPr varScale="1">
        <p:scale>
          <a:sx n="69" d="100"/>
          <a:sy n="69" d="100"/>
        </p:scale>
        <p:origin x="168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9EC0A2-596B-4799-AF18-E1327A8D3B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632A738-B431-4FC3-B25A-182F1AF5F1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B2A2D2-82BF-4AB9-B809-B17BA0F7A4C0}" type="datetimeFigureOut">
              <a:rPr lang="en-US" smtClean="0"/>
              <a:t>4/20/20</a:t>
            </a:fld>
            <a:endParaRPr lang="en-US"/>
          </a:p>
        </p:txBody>
      </p:sp>
      <p:sp>
        <p:nvSpPr>
          <p:cNvPr id="4" name="Footer Placeholder 3">
            <a:extLst>
              <a:ext uri="{FF2B5EF4-FFF2-40B4-BE49-F238E27FC236}">
                <a16:creationId xmlns:a16="http://schemas.microsoft.com/office/drawing/2014/main" id="{83E4D4AE-2D1D-4A01-BF90-EED241B0A1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5F44564-3A73-4B66-86C0-35231643D7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7C4E86-5D04-4186-B51B-8F5ECDCDA698}" type="slidenum">
              <a:rPr lang="en-US" smtClean="0"/>
              <a:t>‹#›</a:t>
            </a:fld>
            <a:endParaRPr lang="en-US"/>
          </a:p>
        </p:txBody>
      </p:sp>
    </p:spTree>
    <p:extLst>
      <p:ext uri="{BB962C8B-B14F-4D97-AF65-F5344CB8AC3E}">
        <p14:creationId xmlns:p14="http://schemas.microsoft.com/office/powerpoint/2010/main" val="2473105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00294951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973269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215177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215177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7863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status of the backlog.</a:t>
            </a:r>
          </a:p>
        </p:txBody>
      </p:sp>
    </p:spTree>
    <p:extLst>
      <p:ext uri="{BB962C8B-B14F-4D97-AF65-F5344CB8AC3E}">
        <p14:creationId xmlns:p14="http://schemas.microsoft.com/office/powerpoint/2010/main" val="2312173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97815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754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5553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3631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973269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551419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391077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03505" y="3785246"/>
            <a:ext cx="9238710" cy="1546500"/>
          </a:xfrm>
          <a:prstGeom prst="rect">
            <a:avLst/>
          </a:prstGeom>
        </p:spPr>
        <p:txBody>
          <a:bodyPr wrap="square" lIns="91425" tIns="91425" rIns="91425" bIns="91425" anchor="t" anchorCtr="0"/>
          <a:lstStyle>
            <a:lvl1pPr lvl="0">
              <a:spcBef>
                <a:spcPts val="0"/>
              </a:spcBef>
              <a:buClr>
                <a:srgbClr val="2185C5"/>
              </a:buClr>
              <a:buSzPct val="100000"/>
              <a:defRPr sz="4800">
                <a:solidFill>
                  <a:schemeClr val="bg2"/>
                </a:solidFill>
                <a:latin typeface="+mj-lt"/>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endParaRPr dirty="0"/>
          </a:p>
        </p:txBody>
      </p:sp>
      <p:sp>
        <p:nvSpPr>
          <p:cNvPr id="10" name="Shape 10"/>
          <p:cNvSpPr/>
          <p:nvPr/>
        </p:nvSpPr>
        <p:spPr>
          <a:xfrm>
            <a:off x="7917661" y="3377550"/>
            <a:ext cx="962400" cy="102900"/>
          </a:xfrm>
          <a:prstGeom prst="rect">
            <a:avLst/>
          </a:prstGeom>
          <a:solidFill>
            <a:schemeClr val="accent4">
              <a:lumMod val="60000"/>
              <a:lumOff val="40000"/>
            </a:schemeClr>
          </a:solidFill>
          <a:ln>
            <a:noFill/>
          </a:ln>
        </p:spPr>
        <p:txBody>
          <a:bodyPr wrap="square" lIns="91425" tIns="91425" rIns="91425" bIns="91425" anchor="ctr" anchorCtr="0">
            <a:noAutofit/>
          </a:bodyPr>
          <a:lstStyle/>
          <a:p>
            <a:pPr lvl="0">
              <a:spcBef>
                <a:spcPts val="0"/>
              </a:spcBef>
              <a:buNone/>
            </a:pPr>
            <a:endParaRPr sz="1400"/>
          </a:p>
        </p:txBody>
      </p:sp>
      <p:sp>
        <p:nvSpPr>
          <p:cNvPr id="11" name="Shape 11"/>
          <p:cNvSpPr/>
          <p:nvPr/>
        </p:nvSpPr>
        <p:spPr>
          <a:xfrm>
            <a:off x="8879815" y="3377550"/>
            <a:ext cx="962400" cy="1029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sz="1400"/>
          </a:p>
        </p:txBody>
      </p:sp>
      <p:sp>
        <p:nvSpPr>
          <p:cNvPr id="12" name="Shape 12"/>
          <p:cNvSpPr/>
          <p:nvPr/>
        </p:nvSpPr>
        <p:spPr>
          <a:xfrm>
            <a:off x="-1" y="3377550"/>
            <a:ext cx="962400" cy="102900"/>
          </a:xfrm>
          <a:prstGeom prst="rect">
            <a:avLst/>
          </a:prstGeom>
          <a:solidFill>
            <a:schemeClr val="tx2"/>
          </a:solidFill>
          <a:ln>
            <a:noFill/>
          </a:ln>
        </p:spPr>
        <p:txBody>
          <a:bodyPr wrap="square" lIns="91425" tIns="91425" rIns="91425" bIns="91425" anchor="ctr" anchorCtr="0">
            <a:noAutofit/>
          </a:bodyPr>
          <a:lstStyle/>
          <a:p>
            <a:pPr lvl="0">
              <a:spcBef>
                <a:spcPts val="0"/>
              </a:spcBef>
              <a:buNone/>
            </a:pPr>
            <a:endParaRPr sz="1400"/>
          </a:p>
        </p:txBody>
      </p:sp>
      <p:sp>
        <p:nvSpPr>
          <p:cNvPr id="13" name="Shape 13"/>
          <p:cNvSpPr/>
          <p:nvPr/>
        </p:nvSpPr>
        <p:spPr>
          <a:xfrm>
            <a:off x="961900" y="3377550"/>
            <a:ext cx="6955600" cy="102900"/>
          </a:xfrm>
          <a:prstGeom prst="rect">
            <a:avLst/>
          </a:prstGeom>
          <a:solidFill>
            <a:schemeClr val="bg2"/>
          </a:solidFill>
          <a:ln>
            <a:noFill/>
          </a:ln>
        </p:spPr>
        <p:txBody>
          <a:bodyPr wrap="square" lIns="91425" tIns="91425" rIns="91425" bIns="91425" anchor="ctr" anchorCtr="0">
            <a:noAutofit/>
          </a:bodyPr>
          <a:lstStyle/>
          <a:p>
            <a:pPr lvl="0">
              <a:spcBef>
                <a:spcPts val="0"/>
              </a:spcBef>
              <a:buNone/>
            </a:pPr>
            <a:endParaRPr sz="1400"/>
          </a:p>
        </p:txBody>
      </p:sp>
      <p:sp>
        <p:nvSpPr>
          <p:cNvPr id="8" name="Shape 17">
            <a:extLst>
              <a:ext uri="{FF2B5EF4-FFF2-40B4-BE49-F238E27FC236}">
                <a16:creationId xmlns:a16="http://schemas.microsoft.com/office/drawing/2014/main" id="{0D6E700E-69B9-41E3-8FF6-97C717D18F73}"/>
              </a:ext>
            </a:extLst>
          </p:cNvPr>
          <p:cNvSpPr txBox="1">
            <a:spLocks noGrp="1"/>
          </p:cNvSpPr>
          <p:nvPr>
            <p:ph type="subTitle" idx="1"/>
          </p:nvPr>
        </p:nvSpPr>
        <p:spPr>
          <a:xfrm>
            <a:off x="603505" y="5599596"/>
            <a:ext cx="9238709" cy="1046400"/>
          </a:xfrm>
          <a:prstGeom prst="rect">
            <a:avLst/>
          </a:prstGeom>
        </p:spPr>
        <p:txBody>
          <a:bodyPr wrap="square" lIns="91425" tIns="91425" rIns="91425" bIns="91425" anchor="t" anchorCtr="0"/>
          <a:lstStyle>
            <a:lvl1pPr lvl="0" algn="l" rtl="0">
              <a:spcBef>
                <a:spcPts val="0"/>
              </a:spcBef>
              <a:buClr>
                <a:srgbClr val="FFFFFF"/>
              </a:buClr>
              <a:buSzPct val="100000"/>
              <a:buNone/>
              <a:defRPr sz="2400" b="0">
                <a:solidFill>
                  <a:schemeClr val="bg2"/>
                </a:solidFill>
                <a:latin typeface="+mj-lt"/>
              </a:defRPr>
            </a:lvl1pPr>
            <a:lvl2pPr lvl="1" algn="ctr" rtl="0">
              <a:spcBef>
                <a:spcPts val="0"/>
              </a:spcBef>
              <a:buClr>
                <a:srgbClr val="FFFFFF"/>
              </a:buClr>
              <a:buNone/>
              <a:defRPr b="1">
                <a:solidFill>
                  <a:srgbClr val="FFFFFF"/>
                </a:solidFill>
              </a:defRPr>
            </a:lvl2pPr>
            <a:lvl3pPr lvl="2" algn="ctr" rtl="0">
              <a:spcBef>
                <a:spcPts val="0"/>
              </a:spcBef>
              <a:buClr>
                <a:srgbClr val="FFFFFF"/>
              </a:buClr>
              <a:buNone/>
              <a:defRPr b="1">
                <a:solidFill>
                  <a:srgbClr val="FFFFFF"/>
                </a:solidFill>
              </a:defRPr>
            </a:lvl3pPr>
            <a:lvl4pPr lvl="3" algn="ctr" rtl="0">
              <a:spcBef>
                <a:spcPts val="0"/>
              </a:spcBef>
              <a:buClr>
                <a:srgbClr val="FFFFFF"/>
              </a:buClr>
              <a:buSzPct val="100000"/>
              <a:buNone/>
              <a:defRPr sz="2400" b="1">
                <a:solidFill>
                  <a:srgbClr val="FFFFFF"/>
                </a:solidFill>
              </a:defRPr>
            </a:lvl4pPr>
            <a:lvl5pPr lvl="4" algn="ctr" rtl="0">
              <a:spcBef>
                <a:spcPts val="0"/>
              </a:spcBef>
              <a:buClr>
                <a:srgbClr val="FFFFFF"/>
              </a:buClr>
              <a:buSzPct val="100000"/>
              <a:buNone/>
              <a:defRPr sz="2400" b="1">
                <a:solidFill>
                  <a:srgbClr val="FFFFFF"/>
                </a:solidFill>
              </a:defRPr>
            </a:lvl5pPr>
            <a:lvl6pPr lvl="5" algn="ctr" rtl="0">
              <a:spcBef>
                <a:spcPts val="0"/>
              </a:spcBef>
              <a:buClr>
                <a:srgbClr val="FFFFFF"/>
              </a:buClr>
              <a:buSzPct val="100000"/>
              <a:buNone/>
              <a:defRPr sz="2400" b="1">
                <a:solidFill>
                  <a:srgbClr val="FFFFFF"/>
                </a:solidFill>
              </a:defRPr>
            </a:lvl6pPr>
            <a:lvl7pPr lvl="6" algn="ctr" rtl="0">
              <a:spcBef>
                <a:spcPts val="0"/>
              </a:spcBef>
              <a:buClr>
                <a:srgbClr val="FFFFFF"/>
              </a:buClr>
              <a:buSzPct val="100000"/>
              <a:buNone/>
              <a:defRPr sz="2400" b="1">
                <a:solidFill>
                  <a:srgbClr val="FFFFFF"/>
                </a:solidFill>
              </a:defRPr>
            </a:lvl7pPr>
            <a:lvl8pPr lvl="7" algn="ctr" rtl="0">
              <a:spcBef>
                <a:spcPts val="0"/>
              </a:spcBef>
              <a:buClr>
                <a:srgbClr val="FFFFFF"/>
              </a:buClr>
              <a:buSzPct val="100000"/>
              <a:buNone/>
              <a:defRPr sz="2400" b="1">
                <a:solidFill>
                  <a:srgbClr val="FFFFFF"/>
                </a:solidFill>
              </a:defRPr>
            </a:lvl8pPr>
            <a:lvl9pPr lvl="8" algn="ctr" rtl="0">
              <a:spcBef>
                <a:spcPts val="0"/>
              </a:spcBef>
              <a:buClr>
                <a:srgbClr val="FFFFFF"/>
              </a:buClr>
              <a:buSzPct val="100000"/>
              <a:buNone/>
              <a:defRPr sz="2400" b="1">
                <a:solidFill>
                  <a:srgbClr val="FFFFFF"/>
                </a:solidFill>
              </a:defRPr>
            </a:lvl9pPr>
          </a:lstStyle>
          <a:p>
            <a:endParaRPr dirty="0"/>
          </a:p>
        </p:txBody>
      </p:sp>
      <p:pic>
        <p:nvPicPr>
          <p:cNvPr id="14" name="Picture 13">
            <a:extLst>
              <a:ext uri="{FF2B5EF4-FFF2-40B4-BE49-F238E27FC236}">
                <a16:creationId xmlns:a16="http://schemas.microsoft.com/office/drawing/2014/main" id="{4DCCF4DF-CF1A-4023-9A7F-D9E1B4464E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71839" y="1570477"/>
            <a:ext cx="3270375" cy="16546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603504" y="501200"/>
            <a:ext cx="10972800" cy="1143000"/>
          </a:xfrm>
          <a:prstGeom prst="rect">
            <a:avLst/>
          </a:prstGeom>
        </p:spPr>
        <p:txBody>
          <a:bodyPr wrap="square" lIns="91425" tIns="91425" rIns="91425" bIns="91425" anchor="t" anchorCtr="0"/>
          <a:lstStyle>
            <a:lvl1pPr lvl="0">
              <a:spcBef>
                <a:spcPts val="0"/>
              </a:spcBef>
              <a:defRPr sz="4400">
                <a:solidFill>
                  <a:schemeClr val="bg2"/>
                </a:solidFill>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30" name="Shape 30"/>
          <p:cNvSpPr txBox="1">
            <a:spLocks noGrp="1"/>
          </p:cNvSpPr>
          <p:nvPr>
            <p:ph type="body" idx="1"/>
          </p:nvPr>
        </p:nvSpPr>
        <p:spPr>
          <a:xfrm>
            <a:off x="603504" y="1644200"/>
            <a:ext cx="10972800" cy="4923650"/>
          </a:xfrm>
          <a:prstGeom prst="rect">
            <a:avLst/>
          </a:prstGeom>
        </p:spPr>
        <p:txBody>
          <a:bodyPr wrap="square" lIns="91425" tIns="91425" rIns="91425" bIns="91425" anchor="t" anchorCtr="0"/>
          <a:lstStyle>
            <a:lvl1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latin typeface="+mn-lt"/>
              </a:defRPr>
            </a:lvl1pPr>
            <a:lvl2pPr marL="685800" marR="0" lvl="1" indent="-2286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lvl2pPr>
            <a:lvl3pPr marL="1143000" marR="0" lvl="2"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lvl3pPr>
            <a:lvl4pPr marL="1600200" marR="0" lvl="3"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lvl4pPr>
            <a:lvl5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vl6pPr lvl="5">
              <a:spcBef>
                <a:spcPts val="0"/>
              </a:spcBef>
              <a:defRPr/>
            </a:lvl6pPr>
            <a:lvl7pPr lvl="6">
              <a:spcBef>
                <a:spcPts val="0"/>
              </a:spcBef>
              <a:defRPr/>
            </a:lvl7pPr>
            <a:lvl8pPr lvl="7">
              <a:spcBef>
                <a:spcPts val="0"/>
              </a:spcBef>
              <a:defRPr/>
            </a:lvl8pPr>
            <a:lvl9pPr lvl="8">
              <a:spcBef>
                <a:spcPts val="0"/>
              </a:spcBef>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mn-lt"/>
                <a:ea typeface="+mn-ea"/>
                <a:cs typeface="Arial"/>
                <a:sym typeface="Arial"/>
              </a:rPr>
              <a:t>Edit Master text styles</a:t>
            </a:r>
          </a:p>
          <a:p>
            <a:pPr marL="685800" marR="0" lvl="1" indent="-2286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Second level</a:t>
            </a:r>
          </a:p>
          <a:p>
            <a:pPr marL="1143000" marR="0" lvl="2"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Third level</a:t>
            </a:r>
          </a:p>
          <a:p>
            <a:pPr marL="1600200" marR="0" lvl="3"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Fifth level</a:t>
            </a:r>
          </a:p>
        </p:txBody>
      </p:sp>
      <p:sp>
        <p:nvSpPr>
          <p:cNvPr id="8" name="Shape 31">
            <a:extLst>
              <a:ext uri="{FF2B5EF4-FFF2-40B4-BE49-F238E27FC236}">
                <a16:creationId xmlns:a16="http://schemas.microsoft.com/office/drawing/2014/main" id="{8D74ADFE-2FD6-4FE2-A856-B34DE71102DD}"/>
              </a:ext>
            </a:extLst>
          </p:cNvPr>
          <p:cNvSpPr/>
          <p:nvPr userDrawn="1"/>
        </p:nvSpPr>
        <p:spPr>
          <a:xfrm>
            <a:off x="9808488" y="6735337"/>
            <a:ext cx="1191600" cy="144965"/>
          </a:xfrm>
          <a:prstGeom prst="rect">
            <a:avLst/>
          </a:prstGeom>
          <a:solidFill>
            <a:schemeClr val="accent4">
              <a:lumMod val="60000"/>
              <a:lumOff val="40000"/>
            </a:schemeClr>
          </a:solidFill>
          <a:ln>
            <a:noFill/>
          </a:ln>
        </p:spPr>
        <p:txBody>
          <a:bodyPr wrap="square" lIns="91425" tIns="91425" rIns="91425" bIns="91425" anchor="ctr" anchorCtr="0">
            <a:noAutofit/>
          </a:bodyPr>
          <a:lstStyle/>
          <a:p>
            <a:pPr lvl="0">
              <a:spcBef>
                <a:spcPts val="0"/>
              </a:spcBef>
              <a:buNone/>
            </a:pPr>
            <a:endParaRPr sz="1400"/>
          </a:p>
        </p:txBody>
      </p:sp>
      <p:sp>
        <p:nvSpPr>
          <p:cNvPr id="9" name="Shape 32">
            <a:extLst>
              <a:ext uri="{FF2B5EF4-FFF2-40B4-BE49-F238E27FC236}">
                <a16:creationId xmlns:a16="http://schemas.microsoft.com/office/drawing/2014/main" id="{E8912FB6-2647-481C-ABA3-D2F9590FACE1}"/>
              </a:ext>
            </a:extLst>
          </p:cNvPr>
          <p:cNvSpPr/>
          <p:nvPr userDrawn="1"/>
        </p:nvSpPr>
        <p:spPr>
          <a:xfrm>
            <a:off x="11000087" y="6735336"/>
            <a:ext cx="1191913" cy="133815"/>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sz="1400"/>
          </a:p>
        </p:txBody>
      </p:sp>
      <p:sp>
        <p:nvSpPr>
          <p:cNvPr id="10" name="Shape 33">
            <a:extLst>
              <a:ext uri="{FF2B5EF4-FFF2-40B4-BE49-F238E27FC236}">
                <a16:creationId xmlns:a16="http://schemas.microsoft.com/office/drawing/2014/main" id="{A984266B-A696-4815-A3D1-87BBC185920F}"/>
              </a:ext>
            </a:extLst>
          </p:cNvPr>
          <p:cNvSpPr/>
          <p:nvPr userDrawn="1"/>
        </p:nvSpPr>
        <p:spPr>
          <a:xfrm>
            <a:off x="0" y="6735337"/>
            <a:ext cx="1191600" cy="144965"/>
          </a:xfrm>
          <a:prstGeom prst="rect">
            <a:avLst/>
          </a:prstGeom>
          <a:solidFill>
            <a:schemeClr val="tx2"/>
          </a:solidFill>
          <a:ln>
            <a:noFill/>
          </a:ln>
        </p:spPr>
        <p:txBody>
          <a:bodyPr wrap="square" lIns="91425" tIns="91425" rIns="91425" bIns="91425" anchor="ctr" anchorCtr="0">
            <a:noAutofit/>
          </a:bodyPr>
          <a:lstStyle/>
          <a:p>
            <a:pPr lvl="0">
              <a:spcBef>
                <a:spcPts val="0"/>
              </a:spcBef>
              <a:buNone/>
            </a:pPr>
            <a:endParaRPr sz="1400"/>
          </a:p>
        </p:txBody>
      </p:sp>
      <p:sp>
        <p:nvSpPr>
          <p:cNvPr id="11" name="Shape 34">
            <a:extLst>
              <a:ext uri="{FF2B5EF4-FFF2-40B4-BE49-F238E27FC236}">
                <a16:creationId xmlns:a16="http://schemas.microsoft.com/office/drawing/2014/main" id="{17D21094-E0B1-42C9-ACB1-9AC4E5702BC5}"/>
              </a:ext>
            </a:extLst>
          </p:cNvPr>
          <p:cNvSpPr/>
          <p:nvPr userDrawn="1"/>
        </p:nvSpPr>
        <p:spPr>
          <a:xfrm>
            <a:off x="1191613" y="6735337"/>
            <a:ext cx="8616800" cy="144965"/>
          </a:xfrm>
          <a:prstGeom prst="rect">
            <a:avLst/>
          </a:prstGeom>
          <a:solidFill>
            <a:schemeClr val="bg2"/>
          </a:solidFill>
          <a:ln>
            <a:noFill/>
          </a:ln>
        </p:spPr>
        <p:txBody>
          <a:bodyPr wrap="square" lIns="91425" tIns="91425" rIns="91425" bIns="91425" anchor="ctr" anchorCtr="0">
            <a:noAutofit/>
          </a:bodyPr>
          <a:lstStyle/>
          <a:p>
            <a:pPr lvl="0">
              <a:spcBef>
                <a:spcPts val="0"/>
              </a:spcBef>
              <a:buNone/>
            </a:pPr>
            <a:endParaRPr sz="14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Shape 21"/>
        <p:cNvGrpSpPr/>
        <p:nvPr/>
      </p:nvGrpSpPr>
      <p:grpSpPr>
        <a:xfrm>
          <a:off x="0" y="0"/>
          <a:ext cx="0" cy="0"/>
          <a:chOff x="0" y="0"/>
          <a:chExt cx="0" cy="0"/>
        </a:xfrm>
      </p:grpSpPr>
      <p:sp>
        <p:nvSpPr>
          <p:cNvPr id="13" name="Shape 29">
            <a:extLst>
              <a:ext uri="{FF2B5EF4-FFF2-40B4-BE49-F238E27FC236}">
                <a16:creationId xmlns:a16="http://schemas.microsoft.com/office/drawing/2014/main" id="{68A464EF-E000-49E6-9D1A-00ED73DA0865}"/>
              </a:ext>
            </a:extLst>
          </p:cNvPr>
          <p:cNvSpPr txBox="1">
            <a:spLocks noGrp="1"/>
          </p:cNvSpPr>
          <p:nvPr>
            <p:ph type="title"/>
          </p:nvPr>
        </p:nvSpPr>
        <p:spPr>
          <a:xfrm>
            <a:off x="603504" y="501200"/>
            <a:ext cx="10972800" cy="1143000"/>
          </a:xfrm>
          <a:prstGeom prst="rect">
            <a:avLst/>
          </a:prstGeom>
        </p:spPr>
        <p:txBody>
          <a:bodyPr wrap="square" lIns="91425" tIns="91425" rIns="91425" bIns="91425" anchor="t" anchorCtr="0"/>
          <a:lstStyle>
            <a:lvl1pPr lvl="0">
              <a:spcBef>
                <a:spcPts val="0"/>
              </a:spcBef>
              <a:defRPr sz="4400">
                <a:solidFill>
                  <a:schemeClr val="bg2"/>
                </a:solidFill>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pic>
        <p:nvPicPr>
          <p:cNvPr id="3" name="Picture 2">
            <a:extLst>
              <a:ext uri="{FF2B5EF4-FFF2-40B4-BE49-F238E27FC236}">
                <a16:creationId xmlns:a16="http://schemas.microsoft.com/office/drawing/2014/main" id="{DFA6ADBC-363C-4218-B2F3-84B054C2FC6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6" y="1878004"/>
            <a:ext cx="12192000" cy="3271563"/>
          </a:xfrm>
          <a:prstGeom prst="rect">
            <a:avLst/>
          </a:prstGeom>
        </p:spPr>
      </p:pic>
      <p:sp>
        <p:nvSpPr>
          <p:cNvPr id="17" name="Text Placeholder 29">
            <a:extLst>
              <a:ext uri="{FF2B5EF4-FFF2-40B4-BE49-F238E27FC236}">
                <a16:creationId xmlns:a16="http://schemas.microsoft.com/office/drawing/2014/main" id="{7BB96C0B-D028-4D37-8E75-DC60C4BB0B59}"/>
              </a:ext>
            </a:extLst>
          </p:cNvPr>
          <p:cNvSpPr>
            <a:spLocks noGrp="1"/>
          </p:cNvSpPr>
          <p:nvPr>
            <p:ph type="body" sz="quarter" idx="11" hasCustomPrompt="1"/>
          </p:nvPr>
        </p:nvSpPr>
        <p:spPr>
          <a:xfrm>
            <a:off x="1632059" y="5252467"/>
            <a:ext cx="932330" cy="937839"/>
          </a:xfrm>
          <a:prstGeom prst="rect">
            <a:avLst/>
          </a:prstGeom>
        </p:spPr>
        <p:txBody>
          <a:bodyPr anchor="t" anchorCtr="0">
            <a:noAutofit/>
          </a:bodyPr>
          <a:lstStyle>
            <a:lvl1pPr marL="0" indent="0" algn="l">
              <a:lnSpc>
                <a:spcPct val="85000"/>
              </a:lnSpc>
              <a:spcBef>
                <a:spcPts val="0"/>
              </a:spcBef>
              <a:spcAft>
                <a:spcPts val="0"/>
              </a:spcAft>
              <a:buFontTx/>
              <a:buNone/>
              <a:defRPr sz="5000">
                <a:solidFill>
                  <a:schemeClr val="tx2"/>
                </a:solidFill>
                <a:latin typeface="Franklin Gothic Demi Cond" panose="020B0706030402020204" pitchFamily="34" charset="0"/>
              </a:defRPr>
            </a:lvl1pPr>
          </a:lstStyle>
          <a:p>
            <a:pPr lvl="0"/>
            <a:r>
              <a:rPr lang="en-US" dirty="0"/>
              <a:t>##</a:t>
            </a:r>
          </a:p>
        </p:txBody>
      </p:sp>
      <p:sp>
        <p:nvSpPr>
          <p:cNvPr id="18" name="Text Placeholder 3">
            <a:extLst>
              <a:ext uri="{FF2B5EF4-FFF2-40B4-BE49-F238E27FC236}">
                <a16:creationId xmlns:a16="http://schemas.microsoft.com/office/drawing/2014/main" id="{C941A53E-E98B-4439-B8E7-4F2D3A41E560}"/>
              </a:ext>
            </a:extLst>
          </p:cNvPr>
          <p:cNvSpPr>
            <a:spLocks noGrp="1"/>
          </p:cNvSpPr>
          <p:nvPr>
            <p:ph type="body" sz="half" idx="2" hasCustomPrompt="1"/>
          </p:nvPr>
        </p:nvSpPr>
        <p:spPr>
          <a:xfrm>
            <a:off x="1277758" y="5923533"/>
            <a:ext cx="1640932" cy="839428"/>
          </a:xfrm>
          <a:prstGeom prst="rect">
            <a:avLst/>
          </a:prstGeom>
        </p:spPr>
        <p:txBody>
          <a:bodyPr anchor="t" anchorCtr="0">
            <a:noAutofit/>
          </a:bodyPr>
          <a:lstStyle>
            <a:lvl1pPr marL="0" indent="0">
              <a:lnSpc>
                <a:spcPts val="1700"/>
              </a:lnSpc>
              <a:buNone/>
              <a:defRPr sz="1500">
                <a:solidFill>
                  <a:schemeClr val="tx1"/>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21" name="Text Placeholder 29">
            <a:extLst>
              <a:ext uri="{FF2B5EF4-FFF2-40B4-BE49-F238E27FC236}">
                <a16:creationId xmlns:a16="http://schemas.microsoft.com/office/drawing/2014/main" id="{FD9D3BE5-7626-44B6-ADE2-995E833A4558}"/>
              </a:ext>
            </a:extLst>
          </p:cNvPr>
          <p:cNvSpPr>
            <a:spLocks noGrp="1"/>
          </p:cNvSpPr>
          <p:nvPr>
            <p:ph type="body" sz="quarter" idx="12" hasCustomPrompt="1"/>
          </p:nvPr>
        </p:nvSpPr>
        <p:spPr>
          <a:xfrm>
            <a:off x="3627292" y="5252467"/>
            <a:ext cx="932330" cy="937839"/>
          </a:xfrm>
          <a:prstGeom prst="rect">
            <a:avLst/>
          </a:prstGeom>
        </p:spPr>
        <p:txBody>
          <a:bodyPr anchor="t" anchorCtr="0">
            <a:noAutofit/>
          </a:bodyPr>
          <a:lstStyle>
            <a:lvl1pPr marL="0" indent="0" algn="l">
              <a:lnSpc>
                <a:spcPct val="85000"/>
              </a:lnSpc>
              <a:spcBef>
                <a:spcPts val="0"/>
              </a:spcBef>
              <a:spcAft>
                <a:spcPts val="0"/>
              </a:spcAft>
              <a:buFontTx/>
              <a:buNone/>
              <a:defRPr sz="5000">
                <a:solidFill>
                  <a:schemeClr val="tx2"/>
                </a:solidFill>
                <a:latin typeface="Franklin Gothic Demi Cond" panose="020B0706030402020204" pitchFamily="34" charset="0"/>
              </a:defRPr>
            </a:lvl1pPr>
          </a:lstStyle>
          <a:p>
            <a:pPr lvl="0"/>
            <a:r>
              <a:rPr lang="en-US" dirty="0"/>
              <a:t>##</a:t>
            </a:r>
          </a:p>
        </p:txBody>
      </p:sp>
      <p:sp>
        <p:nvSpPr>
          <p:cNvPr id="28" name="Text Placeholder 3">
            <a:extLst>
              <a:ext uri="{FF2B5EF4-FFF2-40B4-BE49-F238E27FC236}">
                <a16:creationId xmlns:a16="http://schemas.microsoft.com/office/drawing/2014/main" id="{ABFDC906-6BAE-4FF7-9E82-916044FFC35E}"/>
              </a:ext>
            </a:extLst>
          </p:cNvPr>
          <p:cNvSpPr>
            <a:spLocks noGrp="1"/>
          </p:cNvSpPr>
          <p:nvPr>
            <p:ph type="body" sz="half" idx="13" hasCustomPrompt="1"/>
          </p:nvPr>
        </p:nvSpPr>
        <p:spPr>
          <a:xfrm>
            <a:off x="3272991" y="5923533"/>
            <a:ext cx="1640932" cy="839428"/>
          </a:xfrm>
          <a:prstGeom prst="rect">
            <a:avLst/>
          </a:prstGeom>
        </p:spPr>
        <p:txBody>
          <a:bodyPr anchor="t" anchorCtr="0">
            <a:noAutofit/>
          </a:bodyPr>
          <a:lstStyle>
            <a:lvl1pPr marL="0" indent="0">
              <a:lnSpc>
                <a:spcPts val="1700"/>
              </a:lnSpc>
              <a:buNone/>
              <a:defRPr sz="1500">
                <a:solidFill>
                  <a:schemeClr val="tx1"/>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29" name="Text Placeholder 29">
            <a:extLst>
              <a:ext uri="{FF2B5EF4-FFF2-40B4-BE49-F238E27FC236}">
                <a16:creationId xmlns:a16="http://schemas.microsoft.com/office/drawing/2014/main" id="{2C890197-39DC-4877-97D7-F0335FA52B00}"/>
              </a:ext>
            </a:extLst>
          </p:cNvPr>
          <p:cNvSpPr>
            <a:spLocks noGrp="1"/>
          </p:cNvSpPr>
          <p:nvPr>
            <p:ph type="body" sz="quarter" idx="14" hasCustomPrompt="1"/>
          </p:nvPr>
        </p:nvSpPr>
        <p:spPr>
          <a:xfrm>
            <a:off x="5622525" y="5252467"/>
            <a:ext cx="932330" cy="937839"/>
          </a:xfrm>
          <a:prstGeom prst="rect">
            <a:avLst/>
          </a:prstGeom>
        </p:spPr>
        <p:txBody>
          <a:bodyPr anchor="t" anchorCtr="0">
            <a:noAutofit/>
          </a:bodyPr>
          <a:lstStyle>
            <a:lvl1pPr marL="0" indent="0" algn="l">
              <a:lnSpc>
                <a:spcPct val="85000"/>
              </a:lnSpc>
              <a:spcBef>
                <a:spcPts val="0"/>
              </a:spcBef>
              <a:spcAft>
                <a:spcPts val="0"/>
              </a:spcAft>
              <a:buFontTx/>
              <a:buNone/>
              <a:defRPr sz="5000">
                <a:solidFill>
                  <a:schemeClr val="tx2"/>
                </a:solidFill>
                <a:latin typeface="Franklin Gothic Demi Cond" panose="020B0706030402020204" pitchFamily="34" charset="0"/>
              </a:defRPr>
            </a:lvl1pPr>
          </a:lstStyle>
          <a:p>
            <a:pPr lvl="0"/>
            <a:r>
              <a:rPr lang="en-US" dirty="0"/>
              <a:t>##</a:t>
            </a:r>
          </a:p>
        </p:txBody>
      </p:sp>
      <p:sp>
        <p:nvSpPr>
          <p:cNvPr id="30" name="Text Placeholder 3">
            <a:extLst>
              <a:ext uri="{FF2B5EF4-FFF2-40B4-BE49-F238E27FC236}">
                <a16:creationId xmlns:a16="http://schemas.microsoft.com/office/drawing/2014/main" id="{4A99670D-C4EE-4CDA-A28A-2384B9BBB53B}"/>
              </a:ext>
            </a:extLst>
          </p:cNvPr>
          <p:cNvSpPr>
            <a:spLocks noGrp="1"/>
          </p:cNvSpPr>
          <p:nvPr>
            <p:ph type="body" sz="half" idx="15" hasCustomPrompt="1"/>
          </p:nvPr>
        </p:nvSpPr>
        <p:spPr>
          <a:xfrm>
            <a:off x="5268224" y="5923533"/>
            <a:ext cx="1640932" cy="839428"/>
          </a:xfrm>
          <a:prstGeom prst="rect">
            <a:avLst/>
          </a:prstGeom>
        </p:spPr>
        <p:txBody>
          <a:bodyPr anchor="t" anchorCtr="0">
            <a:noAutofit/>
          </a:bodyPr>
          <a:lstStyle>
            <a:lvl1pPr marL="0" indent="0">
              <a:lnSpc>
                <a:spcPts val="1700"/>
              </a:lnSpc>
              <a:buNone/>
              <a:defRPr sz="1500">
                <a:solidFill>
                  <a:schemeClr val="tx1"/>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31" name="Text Placeholder 29">
            <a:extLst>
              <a:ext uri="{FF2B5EF4-FFF2-40B4-BE49-F238E27FC236}">
                <a16:creationId xmlns:a16="http://schemas.microsoft.com/office/drawing/2014/main" id="{AB817859-C2CD-4980-9D9C-CD479B1EFAFC}"/>
              </a:ext>
            </a:extLst>
          </p:cNvPr>
          <p:cNvSpPr>
            <a:spLocks noGrp="1"/>
          </p:cNvSpPr>
          <p:nvPr>
            <p:ph type="body" sz="quarter" idx="16" hasCustomPrompt="1"/>
          </p:nvPr>
        </p:nvSpPr>
        <p:spPr>
          <a:xfrm>
            <a:off x="7623675" y="5252467"/>
            <a:ext cx="932330" cy="937839"/>
          </a:xfrm>
          <a:prstGeom prst="rect">
            <a:avLst/>
          </a:prstGeom>
        </p:spPr>
        <p:txBody>
          <a:bodyPr anchor="t" anchorCtr="0">
            <a:noAutofit/>
          </a:bodyPr>
          <a:lstStyle>
            <a:lvl1pPr marL="0" indent="0" algn="l">
              <a:lnSpc>
                <a:spcPct val="85000"/>
              </a:lnSpc>
              <a:spcBef>
                <a:spcPts val="0"/>
              </a:spcBef>
              <a:spcAft>
                <a:spcPts val="0"/>
              </a:spcAft>
              <a:buFontTx/>
              <a:buNone/>
              <a:defRPr sz="5000">
                <a:solidFill>
                  <a:schemeClr val="tx2"/>
                </a:solidFill>
                <a:latin typeface="Franklin Gothic Demi Cond" panose="020B0706030402020204" pitchFamily="34" charset="0"/>
              </a:defRPr>
            </a:lvl1pPr>
          </a:lstStyle>
          <a:p>
            <a:pPr lvl="0"/>
            <a:r>
              <a:rPr lang="en-US" dirty="0"/>
              <a:t>##</a:t>
            </a:r>
          </a:p>
        </p:txBody>
      </p:sp>
      <p:sp>
        <p:nvSpPr>
          <p:cNvPr id="32" name="Text Placeholder 3">
            <a:extLst>
              <a:ext uri="{FF2B5EF4-FFF2-40B4-BE49-F238E27FC236}">
                <a16:creationId xmlns:a16="http://schemas.microsoft.com/office/drawing/2014/main" id="{C6033741-280E-452B-8841-A1C71AD55B89}"/>
              </a:ext>
            </a:extLst>
          </p:cNvPr>
          <p:cNvSpPr>
            <a:spLocks noGrp="1"/>
          </p:cNvSpPr>
          <p:nvPr>
            <p:ph type="body" sz="half" idx="17" hasCustomPrompt="1"/>
          </p:nvPr>
        </p:nvSpPr>
        <p:spPr>
          <a:xfrm>
            <a:off x="7269374" y="5923533"/>
            <a:ext cx="1640932" cy="839428"/>
          </a:xfrm>
          <a:prstGeom prst="rect">
            <a:avLst/>
          </a:prstGeom>
        </p:spPr>
        <p:txBody>
          <a:bodyPr anchor="t" anchorCtr="0">
            <a:noAutofit/>
          </a:bodyPr>
          <a:lstStyle>
            <a:lvl1pPr marL="0" indent="0">
              <a:lnSpc>
                <a:spcPts val="1700"/>
              </a:lnSpc>
              <a:buNone/>
              <a:defRPr sz="1500">
                <a:solidFill>
                  <a:schemeClr val="tx1"/>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33" name="Text Placeholder 29">
            <a:extLst>
              <a:ext uri="{FF2B5EF4-FFF2-40B4-BE49-F238E27FC236}">
                <a16:creationId xmlns:a16="http://schemas.microsoft.com/office/drawing/2014/main" id="{83742B02-7C9A-4080-AB45-C3D53C87B13B}"/>
              </a:ext>
            </a:extLst>
          </p:cNvPr>
          <p:cNvSpPr>
            <a:spLocks noGrp="1"/>
          </p:cNvSpPr>
          <p:nvPr>
            <p:ph type="body" sz="quarter" idx="18" hasCustomPrompt="1"/>
          </p:nvPr>
        </p:nvSpPr>
        <p:spPr>
          <a:xfrm>
            <a:off x="9624825" y="5252467"/>
            <a:ext cx="932330" cy="937839"/>
          </a:xfrm>
          <a:prstGeom prst="rect">
            <a:avLst/>
          </a:prstGeom>
        </p:spPr>
        <p:txBody>
          <a:bodyPr anchor="t" anchorCtr="0">
            <a:noAutofit/>
          </a:bodyPr>
          <a:lstStyle>
            <a:lvl1pPr marL="0" indent="0" algn="l">
              <a:lnSpc>
                <a:spcPct val="85000"/>
              </a:lnSpc>
              <a:spcBef>
                <a:spcPts val="0"/>
              </a:spcBef>
              <a:spcAft>
                <a:spcPts val="0"/>
              </a:spcAft>
              <a:buFontTx/>
              <a:buNone/>
              <a:defRPr sz="5000">
                <a:solidFill>
                  <a:schemeClr val="tx2"/>
                </a:solidFill>
                <a:latin typeface="Franklin Gothic Demi Cond" panose="020B0706030402020204" pitchFamily="34" charset="0"/>
              </a:defRPr>
            </a:lvl1pPr>
          </a:lstStyle>
          <a:p>
            <a:pPr lvl="0"/>
            <a:r>
              <a:rPr lang="en-US" dirty="0"/>
              <a:t>##</a:t>
            </a:r>
          </a:p>
        </p:txBody>
      </p:sp>
      <p:sp>
        <p:nvSpPr>
          <p:cNvPr id="34" name="Text Placeholder 3">
            <a:extLst>
              <a:ext uri="{FF2B5EF4-FFF2-40B4-BE49-F238E27FC236}">
                <a16:creationId xmlns:a16="http://schemas.microsoft.com/office/drawing/2014/main" id="{D3F1047D-9313-4B8D-A4A6-2A30AB67C23E}"/>
              </a:ext>
            </a:extLst>
          </p:cNvPr>
          <p:cNvSpPr>
            <a:spLocks noGrp="1"/>
          </p:cNvSpPr>
          <p:nvPr>
            <p:ph type="body" sz="half" idx="19" hasCustomPrompt="1"/>
          </p:nvPr>
        </p:nvSpPr>
        <p:spPr>
          <a:xfrm>
            <a:off x="9270524" y="5923533"/>
            <a:ext cx="1640932" cy="839428"/>
          </a:xfrm>
          <a:prstGeom prst="rect">
            <a:avLst/>
          </a:prstGeom>
        </p:spPr>
        <p:txBody>
          <a:bodyPr anchor="t" anchorCtr="0">
            <a:noAutofit/>
          </a:bodyPr>
          <a:lstStyle>
            <a:lvl1pPr marL="0" indent="0">
              <a:lnSpc>
                <a:spcPts val="1700"/>
              </a:lnSpc>
              <a:buNone/>
              <a:defRPr sz="1500">
                <a:solidFill>
                  <a:schemeClr val="tx1"/>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24" name="Shape 31">
            <a:extLst>
              <a:ext uri="{FF2B5EF4-FFF2-40B4-BE49-F238E27FC236}">
                <a16:creationId xmlns:a16="http://schemas.microsoft.com/office/drawing/2014/main" id="{B2839659-ED7A-4BF4-B625-37AE77DA707F}"/>
              </a:ext>
            </a:extLst>
          </p:cNvPr>
          <p:cNvSpPr/>
          <p:nvPr userDrawn="1"/>
        </p:nvSpPr>
        <p:spPr>
          <a:xfrm>
            <a:off x="9808488" y="1775104"/>
            <a:ext cx="1191600" cy="136354"/>
          </a:xfrm>
          <a:prstGeom prst="rect">
            <a:avLst/>
          </a:prstGeom>
          <a:solidFill>
            <a:schemeClr val="accent4">
              <a:lumMod val="60000"/>
              <a:lumOff val="40000"/>
            </a:schemeClr>
          </a:solidFill>
          <a:ln>
            <a:noFill/>
          </a:ln>
        </p:spPr>
        <p:txBody>
          <a:bodyPr wrap="square" lIns="91425" tIns="91425" rIns="91425" bIns="91425" anchor="ctr" anchorCtr="0">
            <a:noAutofit/>
          </a:bodyPr>
          <a:lstStyle/>
          <a:p>
            <a:pPr lvl="0">
              <a:spcBef>
                <a:spcPts val="0"/>
              </a:spcBef>
              <a:buNone/>
            </a:pPr>
            <a:endParaRPr sz="1400"/>
          </a:p>
        </p:txBody>
      </p:sp>
      <p:sp>
        <p:nvSpPr>
          <p:cNvPr id="25" name="Shape 32">
            <a:extLst>
              <a:ext uri="{FF2B5EF4-FFF2-40B4-BE49-F238E27FC236}">
                <a16:creationId xmlns:a16="http://schemas.microsoft.com/office/drawing/2014/main" id="{45A56840-8426-4643-9AF7-15982939DCB0}"/>
              </a:ext>
            </a:extLst>
          </p:cNvPr>
          <p:cNvSpPr/>
          <p:nvPr userDrawn="1"/>
        </p:nvSpPr>
        <p:spPr>
          <a:xfrm>
            <a:off x="11000087" y="1775104"/>
            <a:ext cx="1191913" cy="125204"/>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sz="1400"/>
          </a:p>
        </p:txBody>
      </p:sp>
      <p:sp>
        <p:nvSpPr>
          <p:cNvPr id="26" name="Shape 33">
            <a:extLst>
              <a:ext uri="{FF2B5EF4-FFF2-40B4-BE49-F238E27FC236}">
                <a16:creationId xmlns:a16="http://schemas.microsoft.com/office/drawing/2014/main" id="{446C88ED-1BF0-47B5-B76B-6BA3674A7497}"/>
              </a:ext>
            </a:extLst>
          </p:cNvPr>
          <p:cNvSpPr/>
          <p:nvPr userDrawn="1"/>
        </p:nvSpPr>
        <p:spPr>
          <a:xfrm>
            <a:off x="0" y="1775104"/>
            <a:ext cx="1191600" cy="136354"/>
          </a:xfrm>
          <a:prstGeom prst="rect">
            <a:avLst/>
          </a:prstGeom>
          <a:solidFill>
            <a:schemeClr val="tx2"/>
          </a:solidFill>
          <a:ln>
            <a:noFill/>
          </a:ln>
        </p:spPr>
        <p:txBody>
          <a:bodyPr wrap="square" lIns="91425" tIns="91425" rIns="91425" bIns="91425" anchor="ctr" anchorCtr="0">
            <a:noAutofit/>
          </a:bodyPr>
          <a:lstStyle/>
          <a:p>
            <a:pPr lvl="0">
              <a:spcBef>
                <a:spcPts val="0"/>
              </a:spcBef>
              <a:buNone/>
            </a:pPr>
            <a:endParaRPr sz="1400"/>
          </a:p>
        </p:txBody>
      </p:sp>
      <p:sp>
        <p:nvSpPr>
          <p:cNvPr id="27" name="Shape 34">
            <a:extLst>
              <a:ext uri="{FF2B5EF4-FFF2-40B4-BE49-F238E27FC236}">
                <a16:creationId xmlns:a16="http://schemas.microsoft.com/office/drawing/2014/main" id="{9F9EDB86-9B64-4DAC-A3FE-485C6B99463B}"/>
              </a:ext>
            </a:extLst>
          </p:cNvPr>
          <p:cNvSpPr/>
          <p:nvPr userDrawn="1"/>
        </p:nvSpPr>
        <p:spPr>
          <a:xfrm>
            <a:off x="1191613" y="1775104"/>
            <a:ext cx="8616800" cy="136354"/>
          </a:xfrm>
          <a:prstGeom prst="rect">
            <a:avLst/>
          </a:prstGeom>
          <a:solidFill>
            <a:schemeClr val="bg2"/>
          </a:solidFill>
          <a:ln>
            <a:noFill/>
          </a:ln>
        </p:spPr>
        <p:txBody>
          <a:bodyPr wrap="square" lIns="91425" tIns="91425" rIns="91425" bIns="91425" anchor="ctr" anchorCtr="0">
            <a:noAutofit/>
          </a:bodyPr>
          <a:lstStyle/>
          <a:p>
            <a:pPr lvl="0">
              <a:spcBef>
                <a:spcPts val="0"/>
              </a:spcBef>
              <a:buNone/>
            </a:pPr>
            <a:endParaRPr sz="1400"/>
          </a:p>
        </p:txBody>
      </p:sp>
    </p:spTree>
    <p:extLst>
      <p:ext uri="{BB962C8B-B14F-4D97-AF65-F5344CB8AC3E}">
        <p14:creationId xmlns:p14="http://schemas.microsoft.com/office/powerpoint/2010/main" val="3884450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ransition Slide">
    <p:spTree>
      <p:nvGrpSpPr>
        <p:cNvPr id="1" name="Shape 14"/>
        <p:cNvGrpSpPr/>
        <p:nvPr/>
      </p:nvGrpSpPr>
      <p:grpSpPr>
        <a:xfrm>
          <a:off x="0" y="0"/>
          <a:ext cx="0" cy="0"/>
          <a:chOff x="0" y="0"/>
          <a:chExt cx="0" cy="0"/>
        </a:xfrm>
      </p:grpSpPr>
      <p:sp>
        <p:nvSpPr>
          <p:cNvPr id="15" name="Shape 15"/>
          <p:cNvSpPr/>
          <p:nvPr/>
        </p:nvSpPr>
        <p:spPr>
          <a:xfrm>
            <a:off x="0" y="0"/>
            <a:ext cx="12192000" cy="5323800"/>
          </a:xfrm>
          <a:prstGeom prst="rect">
            <a:avLst/>
          </a:prstGeom>
          <a:solidFill>
            <a:schemeClr val="bg2"/>
          </a:solidFill>
          <a:ln>
            <a:noFill/>
          </a:ln>
        </p:spPr>
        <p:txBody>
          <a:bodyPr wrap="square" lIns="91425" tIns="91425" rIns="91425" bIns="91425" anchor="ctr" anchorCtr="0">
            <a:noAutofit/>
          </a:bodyPr>
          <a:lstStyle/>
          <a:p>
            <a:pPr lvl="0">
              <a:spcBef>
                <a:spcPts val="0"/>
              </a:spcBef>
              <a:buNone/>
            </a:pPr>
            <a:endParaRPr sz="1400" dirty="0">
              <a:latin typeface="+mj-lt"/>
            </a:endParaRPr>
          </a:p>
        </p:txBody>
      </p:sp>
      <p:sp>
        <p:nvSpPr>
          <p:cNvPr id="16" name="Shape 16"/>
          <p:cNvSpPr txBox="1">
            <a:spLocks noGrp="1"/>
          </p:cNvSpPr>
          <p:nvPr>
            <p:ph type="ctrTitle"/>
          </p:nvPr>
        </p:nvSpPr>
        <p:spPr>
          <a:xfrm>
            <a:off x="914400" y="2111123"/>
            <a:ext cx="10363200" cy="1546500"/>
          </a:xfrm>
          <a:prstGeom prst="rect">
            <a:avLst/>
          </a:prstGeom>
        </p:spPr>
        <p:txBody>
          <a:bodyPr wrap="square" lIns="91425" tIns="91425" rIns="91425" bIns="91425" anchor="b" anchorCtr="0"/>
          <a:lstStyle>
            <a:lvl1pPr lvl="0" algn="ctr" rtl="0">
              <a:spcBef>
                <a:spcPts val="0"/>
              </a:spcBef>
              <a:buClr>
                <a:srgbClr val="FFFFFF"/>
              </a:buClr>
              <a:buSzPct val="100000"/>
              <a:defRPr sz="4800">
                <a:solidFill>
                  <a:srgbClr val="FFFFFF"/>
                </a:solidFill>
                <a:latin typeface="+mj-lt"/>
              </a:defRPr>
            </a:lvl1pPr>
            <a:lvl2pPr lvl="1" algn="ctr" rtl="0">
              <a:spcBef>
                <a:spcPts val="0"/>
              </a:spcBef>
              <a:buClr>
                <a:srgbClr val="FFFFFF"/>
              </a:buClr>
              <a:buSzPct val="100000"/>
              <a:defRPr sz="4800">
                <a:solidFill>
                  <a:srgbClr val="FFFFFF"/>
                </a:solidFill>
              </a:defRPr>
            </a:lvl2pPr>
            <a:lvl3pPr lvl="2" algn="ctr" rtl="0">
              <a:spcBef>
                <a:spcPts val="0"/>
              </a:spcBef>
              <a:buClr>
                <a:srgbClr val="FFFFFF"/>
              </a:buClr>
              <a:buSzPct val="100000"/>
              <a:defRPr sz="4800">
                <a:solidFill>
                  <a:srgbClr val="FFFFFF"/>
                </a:solidFill>
              </a:defRPr>
            </a:lvl3pPr>
            <a:lvl4pPr lvl="3" algn="ctr" rtl="0">
              <a:spcBef>
                <a:spcPts val="0"/>
              </a:spcBef>
              <a:buClr>
                <a:srgbClr val="FFFFFF"/>
              </a:buClr>
              <a:buSzPct val="100000"/>
              <a:defRPr sz="4800">
                <a:solidFill>
                  <a:srgbClr val="FFFFFF"/>
                </a:solidFill>
              </a:defRPr>
            </a:lvl4pPr>
            <a:lvl5pPr lvl="4" algn="ctr" rtl="0">
              <a:spcBef>
                <a:spcPts val="0"/>
              </a:spcBef>
              <a:buClr>
                <a:srgbClr val="FFFFFF"/>
              </a:buClr>
              <a:buSzPct val="100000"/>
              <a:defRPr sz="4800">
                <a:solidFill>
                  <a:srgbClr val="FFFFFF"/>
                </a:solidFill>
              </a:defRPr>
            </a:lvl5pPr>
            <a:lvl6pPr lvl="5" algn="ctr" rtl="0">
              <a:spcBef>
                <a:spcPts val="0"/>
              </a:spcBef>
              <a:buClr>
                <a:srgbClr val="FFFFFF"/>
              </a:buClr>
              <a:buSzPct val="100000"/>
              <a:defRPr sz="4800">
                <a:solidFill>
                  <a:srgbClr val="FFFFFF"/>
                </a:solidFill>
              </a:defRPr>
            </a:lvl6pPr>
            <a:lvl7pPr lvl="6" algn="ctr" rtl="0">
              <a:spcBef>
                <a:spcPts val="0"/>
              </a:spcBef>
              <a:buClr>
                <a:srgbClr val="FFFFFF"/>
              </a:buClr>
              <a:buSzPct val="100000"/>
              <a:defRPr sz="4800">
                <a:solidFill>
                  <a:srgbClr val="FFFFFF"/>
                </a:solidFill>
              </a:defRPr>
            </a:lvl7pPr>
            <a:lvl8pPr lvl="7" algn="ctr" rtl="0">
              <a:spcBef>
                <a:spcPts val="0"/>
              </a:spcBef>
              <a:buClr>
                <a:srgbClr val="FFFFFF"/>
              </a:buClr>
              <a:buSzPct val="100000"/>
              <a:defRPr sz="4800">
                <a:solidFill>
                  <a:srgbClr val="FFFFFF"/>
                </a:solidFill>
              </a:defRPr>
            </a:lvl8pPr>
            <a:lvl9pPr lvl="8" algn="ctr" rtl="0">
              <a:spcBef>
                <a:spcPts val="0"/>
              </a:spcBef>
              <a:buClr>
                <a:srgbClr val="FFFFFF"/>
              </a:buClr>
              <a:buSzPct val="100000"/>
              <a:defRPr sz="4800">
                <a:solidFill>
                  <a:srgbClr val="FFFFFF"/>
                </a:solidFill>
              </a:defRPr>
            </a:lvl9pPr>
          </a:lstStyle>
          <a:p>
            <a:endParaRPr dirty="0"/>
          </a:p>
        </p:txBody>
      </p:sp>
      <p:sp>
        <p:nvSpPr>
          <p:cNvPr id="17" name="Shape 17"/>
          <p:cNvSpPr txBox="1">
            <a:spLocks noGrp="1"/>
          </p:cNvSpPr>
          <p:nvPr>
            <p:ph type="subTitle" idx="1"/>
          </p:nvPr>
        </p:nvSpPr>
        <p:spPr>
          <a:xfrm>
            <a:off x="914400" y="3786738"/>
            <a:ext cx="10363200" cy="1046400"/>
          </a:xfrm>
          <a:prstGeom prst="rect">
            <a:avLst/>
          </a:prstGeom>
        </p:spPr>
        <p:txBody>
          <a:bodyPr wrap="square" lIns="91425" tIns="91425" rIns="91425" bIns="91425" anchor="t" anchorCtr="0"/>
          <a:lstStyle>
            <a:lvl1pPr lvl="0" algn="ctr" rtl="0">
              <a:spcBef>
                <a:spcPts val="0"/>
              </a:spcBef>
              <a:buClr>
                <a:srgbClr val="FFFFFF"/>
              </a:buClr>
              <a:buSzPct val="100000"/>
              <a:buNone/>
              <a:defRPr sz="2400" b="0">
                <a:solidFill>
                  <a:srgbClr val="FFFFFF"/>
                </a:solidFill>
                <a:latin typeface="+mj-lt"/>
              </a:defRPr>
            </a:lvl1pPr>
            <a:lvl2pPr lvl="1" algn="ctr" rtl="0">
              <a:spcBef>
                <a:spcPts val="0"/>
              </a:spcBef>
              <a:buClr>
                <a:srgbClr val="FFFFFF"/>
              </a:buClr>
              <a:buNone/>
              <a:defRPr b="1">
                <a:solidFill>
                  <a:srgbClr val="FFFFFF"/>
                </a:solidFill>
              </a:defRPr>
            </a:lvl2pPr>
            <a:lvl3pPr lvl="2" algn="ctr" rtl="0">
              <a:spcBef>
                <a:spcPts val="0"/>
              </a:spcBef>
              <a:buClr>
                <a:srgbClr val="FFFFFF"/>
              </a:buClr>
              <a:buNone/>
              <a:defRPr b="1">
                <a:solidFill>
                  <a:srgbClr val="FFFFFF"/>
                </a:solidFill>
              </a:defRPr>
            </a:lvl3pPr>
            <a:lvl4pPr lvl="3" algn="ctr" rtl="0">
              <a:spcBef>
                <a:spcPts val="0"/>
              </a:spcBef>
              <a:buClr>
                <a:srgbClr val="FFFFFF"/>
              </a:buClr>
              <a:buSzPct val="100000"/>
              <a:buNone/>
              <a:defRPr sz="2400" b="1">
                <a:solidFill>
                  <a:srgbClr val="FFFFFF"/>
                </a:solidFill>
              </a:defRPr>
            </a:lvl4pPr>
            <a:lvl5pPr lvl="4" algn="ctr" rtl="0">
              <a:spcBef>
                <a:spcPts val="0"/>
              </a:spcBef>
              <a:buClr>
                <a:srgbClr val="FFFFFF"/>
              </a:buClr>
              <a:buSzPct val="100000"/>
              <a:buNone/>
              <a:defRPr sz="2400" b="1">
                <a:solidFill>
                  <a:srgbClr val="FFFFFF"/>
                </a:solidFill>
              </a:defRPr>
            </a:lvl5pPr>
            <a:lvl6pPr lvl="5" algn="ctr" rtl="0">
              <a:spcBef>
                <a:spcPts val="0"/>
              </a:spcBef>
              <a:buClr>
                <a:srgbClr val="FFFFFF"/>
              </a:buClr>
              <a:buSzPct val="100000"/>
              <a:buNone/>
              <a:defRPr sz="2400" b="1">
                <a:solidFill>
                  <a:srgbClr val="FFFFFF"/>
                </a:solidFill>
              </a:defRPr>
            </a:lvl6pPr>
            <a:lvl7pPr lvl="6" algn="ctr" rtl="0">
              <a:spcBef>
                <a:spcPts val="0"/>
              </a:spcBef>
              <a:buClr>
                <a:srgbClr val="FFFFFF"/>
              </a:buClr>
              <a:buSzPct val="100000"/>
              <a:buNone/>
              <a:defRPr sz="2400" b="1">
                <a:solidFill>
                  <a:srgbClr val="FFFFFF"/>
                </a:solidFill>
              </a:defRPr>
            </a:lvl7pPr>
            <a:lvl8pPr lvl="7" algn="ctr" rtl="0">
              <a:spcBef>
                <a:spcPts val="0"/>
              </a:spcBef>
              <a:buClr>
                <a:srgbClr val="FFFFFF"/>
              </a:buClr>
              <a:buSzPct val="100000"/>
              <a:buNone/>
              <a:defRPr sz="2400" b="1">
                <a:solidFill>
                  <a:srgbClr val="FFFFFF"/>
                </a:solidFill>
              </a:defRPr>
            </a:lvl8pPr>
            <a:lvl9pPr lvl="8" algn="ctr" rtl="0">
              <a:spcBef>
                <a:spcPts val="0"/>
              </a:spcBef>
              <a:buClr>
                <a:srgbClr val="FFFFFF"/>
              </a:buClr>
              <a:buSzPct val="100000"/>
              <a:buNone/>
              <a:defRPr sz="2400" b="1">
                <a:solidFill>
                  <a:srgbClr val="FFFFFF"/>
                </a:solidFill>
              </a:defRPr>
            </a:lvl9pPr>
          </a:lstStyle>
          <a:p>
            <a:endParaRPr dirty="0"/>
          </a:p>
        </p:txBody>
      </p:sp>
      <p:sp>
        <p:nvSpPr>
          <p:cNvPr id="18" name="Shape 18"/>
          <p:cNvSpPr/>
          <p:nvPr/>
        </p:nvSpPr>
        <p:spPr>
          <a:xfrm>
            <a:off x="4063605" y="5323800"/>
            <a:ext cx="4063600" cy="102900"/>
          </a:xfrm>
          <a:prstGeom prst="rect">
            <a:avLst/>
          </a:prstGeom>
          <a:solidFill>
            <a:schemeClr val="tx2"/>
          </a:solidFill>
          <a:ln>
            <a:noFill/>
          </a:ln>
        </p:spPr>
        <p:txBody>
          <a:bodyPr wrap="square" lIns="91425" tIns="91425" rIns="91425" bIns="91425" anchor="ctr" anchorCtr="0">
            <a:noAutofit/>
          </a:bodyPr>
          <a:lstStyle/>
          <a:p>
            <a:pPr lvl="0">
              <a:spcBef>
                <a:spcPts val="0"/>
              </a:spcBef>
              <a:buNone/>
            </a:pPr>
            <a:endParaRPr sz="1400"/>
          </a:p>
        </p:txBody>
      </p:sp>
      <p:sp>
        <p:nvSpPr>
          <p:cNvPr id="19" name="Shape 19"/>
          <p:cNvSpPr/>
          <p:nvPr/>
        </p:nvSpPr>
        <p:spPr>
          <a:xfrm>
            <a:off x="8128361" y="5323800"/>
            <a:ext cx="4063600" cy="1029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sz="1400"/>
          </a:p>
        </p:txBody>
      </p:sp>
      <p:sp>
        <p:nvSpPr>
          <p:cNvPr id="20" name="Shape 20"/>
          <p:cNvSpPr/>
          <p:nvPr/>
        </p:nvSpPr>
        <p:spPr>
          <a:xfrm>
            <a:off x="1" y="5323800"/>
            <a:ext cx="4063600" cy="102900"/>
          </a:xfrm>
          <a:prstGeom prst="rect">
            <a:avLst/>
          </a:prstGeom>
          <a:solidFill>
            <a:schemeClr val="accent4"/>
          </a:solidFill>
          <a:ln>
            <a:noFill/>
          </a:ln>
        </p:spPr>
        <p:txBody>
          <a:bodyPr wrap="square" lIns="91425" tIns="91425" rIns="91425" bIns="91425" anchor="ctr" anchorCtr="0">
            <a:noAutofit/>
          </a:bodyPr>
          <a:lstStyle/>
          <a:p>
            <a:pPr lvl="0">
              <a:spcBef>
                <a:spcPts val="0"/>
              </a:spcBef>
              <a:buNone/>
            </a:pPr>
            <a:endParaRPr sz="1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Shape 21"/>
        <p:cNvGrpSpPr/>
        <p:nvPr/>
      </p:nvGrpSpPr>
      <p:grpSpPr>
        <a:xfrm>
          <a:off x="0" y="0"/>
          <a:ext cx="0" cy="0"/>
          <a:chOff x="0" y="0"/>
          <a:chExt cx="0" cy="0"/>
        </a:xfrm>
      </p:grpSpPr>
      <p:sp>
        <p:nvSpPr>
          <p:cNvPr id="22" name="Shape 22"/>
          <p:cNvSpPr txBox="1">
            <a:spLocks noGrp="1"/>
          </p:cNvSpPr>
          <p:nvPr>
            <p:ph type="body" idx="1"/>
          </p:nvPr>
        </p:nvSpPr>
        <p:spPr>
          <a:xfrm>
            <a:off x="2280567" y="2882400"/>
            <a:ext cx="7631600" cy="1093200"/>
          </a:xfrm>
          <a:prstGeom prst="rect">
            <a:avLst/>
          </a:prstGeom>
        </p:spPr>
        <p:txBody>
          <a:bodyPr wrap="square" lIns="91425" tIns="91425" rIns="91425" bIns="91425" anchor="t" anchorCtr="0"/>
          <a:lstStyle>
            <a:lvl1pPr lvl="0" algn="ctr" rtl="0">
              <a:spcBef>
                <a:spcPts val="0"/>
              </a:spcBef>
              <a:buNone/>
              <a:defRPr i="1">
                <a:solidFill>
                  <a:schemeClr val="tx1"/>
                </a:solidFill>
                <a:latin typeface="+mj-lt"/>
              </a:defRPr>
            </a:lvl1pPr>
            <a:lvl2pPr lvl="1" algn="ctr" rtl="0">
              <a:spcBef>
                <a:spcPts val="0"/>
              </a:spcBef>
              <a:defRPr i="1"/>
            </a:lvl2pPr>
            <a:lvl3pPr lvl="2" algn="ctr" rtl="0">
              <a:spcBef>
                <a:spcPts val="0"/>
              </a:spcBef>
              <a:defRPr i="1"/>
            </a:lvl3pPr>
            <a:lvl4pPr lvl="3" algn="ctr" rtl="0">
              <a:spcBef>
                <a:spcPts val="0"/>
              </a:spcBef>
              <a:defRPr i="1"/>
            </a:lvl4pPr>
            <a:lvl5pPr lvl="4" algn="ctr" rtl="0">
              <a:spcBef>
                <a:spcPts val="0"/>
              </a:spcBef>
              <a:defRPr i="1"/>
            </a:lvl5pPr>
            <a:lvl6pPr lvl="5" algn="ctr" rtl="0">
              <a:spcBef>
                <a:spcPts val="0"/>
              </a:spcBef>
              <a:defRPr i="1"/>
            </a:lvl6pPr>
            <a:lvl7pPr lvl="6" algn="ctr" rtl="0">
              <a:spcBef>
                <a:spcPts val="0"/>
              </a:spcBef>
              <a:defRPr i="1"/>
            </a:lvl7pPr>
            <a:lvl8pPr lvl="7" algn="ctr" rtl="0">
              <a:spcBef>
                <a:spcPts val="0"/>
              </a:spcBef>
              <a:defRPr i="1"/>
            </a:lvl8pPr>
            <a:lvl9pPr lvl="8" algn="ctr">
              <a:spcBef>
                <a:spcPts val="0"/>
              </a:spcBef>
              <a:defRPr i="1"/>
            </a:lvl9pPr>
          </a:lstStyle>
          <a:p>
            <a:endParaRPr dirty="0"/>
          </a:p>
        </p:txBody>
      </p:sp>
      <p:sp>
        <p:nvSpPr>
          <p:cNvPr id="23" name="Shape 23"/>
          <p:cNvSpPr txBox="1"/>
          <p:nvPr userDrawn="1"/>
        </p:nvSpPr>
        <p:spPr>
          <a:xfrm>
            <a:off x="4791200" y="1575225"/>
            <a:ext cx="2609600" cy="871500"/>
          </a:xfrm>
          <a:prstGeom prst="rect">
            <a:avLst/>
          </a:prstGeom>
          <a:noFill/>
          <a:ln>
            <a:noFill/>
          </a:ln>
        </p:spPr>
        <p:txBody>
          <a:bodyPr wrap="square" lIns="91425" tIns="91425" rIns="91425" bIns="91425" anchor="t" anchorCtr="0">
            <a:noAutofit/>
          </a:bodyPr>
          <a:lstStyle/>
          <a:p>
            <a:pPr lvl="0" algn="ctr">
              <a:spcBef>
                <a:spcPts val="0"/>
              </a:spcBef>
              <a:buNone/>
            </a:pPr>
            <a:r>
              <a:rPr lang="en" sz="9600" b="1" dirty="0">
                <a:solidFill>
                  <a:schemeClr val="tx1"/>
                </a:solidFill>
              </a:rPr>
              <a:t>“</a:t>
            </a:r>
          </a:p>
        </p:txBody>
      </p:sp>
      <p:sp>
        <p:nvSpPr>
          <p:cNvPr id="24" name="Shape 24"/>
          <p:cNvSpPr/>
          <p:nvPr userDrawn="1"/>
        </p:nvSpPr>
        <p:spPr>
          <a:xfrm>
            <a:off x="7631044" y="2118732"/>
            <a:ext cx="2280400" cy="117068"/>
          </a:xfrm>
          <a:prstGeom prst="rect">
            <a:avLst/>
          </a:prstGeom>
          <a:solidFill>
            <a:schemeClr val="accent4">
              <a:lumMod val="60000"/>
              <a:lumOff val="40000"/>
            </a:schemeClr>
          </a:solidFill>
          <a:ln>
            <a:noFill/>
          </a:ln>
        </p:spPr>
        <p:txBody>
          <a:bodyPr wrap="square" lIns="91425" tIns="91425" rIns="91425" bIns="91425" anchor="ctr" anchorCtr="0">
            <a:noAutofit/>
          </a:bodyPr>
          <a:lstStyle/>
          <a:p>
            <a:pPr lvl="0">
              <a:spcBef>
                <a:spcPts val="0"/>
              </a:spcBef>
              <a:buNone/>
            </a:pPr>
            <a:endParaRPr sz="1400"/>
          </a:p>
        </p:txBody>
      </p:sp>
      <p:sp>
        <p:nvSpPr>
          <p:cNvPr id="25" name="Shape 25"/>
          <p:cNvSpPr/>
          <p:nvPr userDrawn="1"/>
        </p:nvSpPr>
        <p:spPr>
          <a:xfrm>
            <a:off x="9912236" y="2118732"/>
            <a:ext cx="2280400" cy="117068"/>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sz="1400"/>
          </a:p>
        </p:txBody>
      </p:sp>
      <p:sp>
        <p:nvSpPr>
          <p:cNvPr id="26" name="Shape 26"/>
          <p:cNvSpPr/>
          <p:nvPr userDrawn="1"/>
        </p:nvSpPr>
        <p:spPr>
          <a:xfrm>
            <a:off x="0" y="2118732"/>
            <a:ext cx="2375210" cy="117068"/>
          </a:xfrm>
          <a:prstGeom prst="rect">
            <a:avLst/>
          </a:prstGeom>
          <a:solidFill>
            <a:schemeClr val="tx2"/>
          </a:solidFill>
          <a:ln>
            <a:noFill/>
          </a:ln>
        </p:spPr>
        <p:txBody>
          <a:bodyPr wrap="square" lIns="91425" tIns="91425" rIns="91425" bIns="91425" anchor="ctr" anchorCtr="0">
            <a:noAutofit/>
          </a:bodyPr>
          <a:lstStyle/>
          <a:p>
            <a:pPr lvl="0">
              <a:spcBef>
                <a:spcPts val="0"/>
              </a:spcBef>
              <a:buNone/>
            </a:pPr>
            <a:endParaRPr sz="1400"/>
          </a:p>
        </p:txBody>
      </p:sp>
      <p:sp>
        <p:nvSpPr>
          <p:cNvPr id="27" name="Shape 27"/>
          <p:cNvSpPr/>
          <p:nvPr userDrawn="1"/>
        </p:nvSpPr>
        <p:spPr>
          <a:xfrm>
            <a:off x="2280567" y="2118732"/>
            <a:ext cx="2280400" cy="117068"/>
          </a:xfrm>
          <a:prstGeom prst="rect">
            <a:avLst/>
          </a:prstGeom>
          <a:solidFill>
            <a:schemeClr val="bg2"/>
          </a:solidFill>
          <a:ln>
            <a:noFill/>
          </a:ln>
        </p:spPr>
        <p:txBody>
          <a:bodyPr wrap="square" lIns="91425" tIns="91425" rIns="91425" bIns="91425" anchor="ctr" anchorCtr="0">
            <a:noAutofit/>
          </a:bodyPr>
          <a:lstStyle/>
          <a:p>
            <a:pPr lvl="0">
              <a:spcBef>
                <a:spcPts val="0"/>
              </a:spcBef>
              <a:buNone/>
            </a:pPr>
            <a:endParaRPr sz="1400"/>
          </a:p>
        </p:txBody>
      </p:sp>
    </p:spTree>
    <p:extLst>
      <p:ext uri="{BB962C8B-B14F-4D97-AF65-F5344CB8AC3E}">
        <p14:creationId xmlns:p14="http://schemas.microsoft.com/office/powerpoint/2010/main" val="1646900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hape 36">
            <a:extLst>
              <a:ext uri="{FF2B5EF4-FFF2-40B4-BE49-F238E27FC236}">
                <a16:creationId xmlns:a16="http://schemas.microsoft.com/office/drawing/2014/main" id="{B3408EA7-2482-4356-9B41-67744EA7D296}"/>
              </a:ext>
            </a:extLst>
          </p:cNvPr>
          <p:cNvSpPr txBox="1">
            <a:spLocks noGrp="1"/>
          </p:cNvSpPr>
          <p:nvPr>
            <p:ph type="title"/>
          </p:nvPr>
        </p:nvSpPr>
        <p:spPr>
          <a:xfrm>
            <a:off x="621792" y="274650"/>
            <a:ext cx="10972800" cy="1143000"/>
          </a:xfrm>
          <a:prstGeom prst="rect">
            <a:avLst/>
          </a:prstGeom>
        </p:spPr>
        <p:txBody>
          <a:bodyPr wrap="square" lIns="91425" tIns="91425" rIns="91425" bIns="91425" anchor="t" anchorCtr="0"/>
          <a:lstStyle>
            <a:lvl1pPr lvl="0">
              <a:spcBef>
                <a:spcPts val="0"/>
              </a:spcBef>
              <a:defRPr sz="4400">
                <a:solidFill>
                  <a:schemeClr val="bg2"/>
                </a:solidFill>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8" name="Shape 31">
            <a:extLst>
              <a:ext uri="{FF2B5EF4-FFF2-40B4-BE49-F238E27FC236}">
                <a16:creationId xmlns:a16="http://schemas.microsoft.com/office/drawing/2014/main" id="{4CF9DA42-6B1D-4488-B710-201EC98DC9B7}"/>
              </a:ext>
            </a:extLst>
          </p:cNvPr>
          <p:cNvSpPr/>
          <p:nvPr userDrawn="1"/>
        </p:nvSpPr>
        <p:spPr>
          <a:xfrm>
            <a:off x="9808488" y="6735337"/>
            <a:ext cx="1191600" cy="144965"/>
          </a:xfrm>
          <a:prstGeom prst="rect">
            <a:avLst/>
          </a:prstGeom>
          <a:solidFill>
            <a:schemeClr val="accent4">
              <a:lumMod val="60000"/>
              <a:lumOff val="40000"/>
            </a:schemeClr>
          </a:solidFill>
          <a:ln>
            <a:noFill/>
          </a:ln>
        </p:spPr>
        <p:txBody>
          <a:bodyPr wrap="square" lIns="91425" tIns="91425" rIns="91425" bIns="91425" anchor="ctr" anchorCtr="0">
            <a:noAutofit/>
          </a:bodyPr>
          <a:lstStyle/>
          <a:p>
            <a:pPr lvl="0">
              <a:spcBef>
                <a:spcPts val="0"/>
              </a:spcBef>
              <a:buNone/>
            </a:pPr>
            <a:endParaRPr sz="1400"/>
          </a:p>
        </p:txBody>
      </p:sp>
      <p:sp>
        <p:nvSpPr>
          <p:cNvPr id="9" name="Shape 32">
            <a:extLst>
              <a:ext uri="{FF2B5EF4-FFF2-40B4-BE49-F238E27FC236}">
                <a16:creationId xmlns:a16="http://schemas.microsoft.com/office/drawing/2014/main" id="{2152836E-8DAE-47AB-846C-531FCB52F8CB}"/>
              </a:ext>
            </a:extLst>
          </p:cNvPr>
          <p:cNvSpPr/>
          <p:nvPr userDrawn="1"/>
        </p:nvSpPr>
        <p:spPr>
          <a:xfrm>
            <a:off x="11000087" y="6735336"/>
            <a:ext cx="1191913" cy="133815"/>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sz="1400"/>
          </a:p>
        </p:txBody>
      </p:sp>
      <p:sp>
        <p:nvSpPr>
          <p:cNvPr id="10" name="Shape 33">
            <a:extLst>
              <a:ext uri="{FF2B5EF4-FFF2-40B4-BE49-F238E27FC236}">
                <a16:creationId xmlns:a16="http://schemas.microsoft.com/office/drawing/2014/main" id="{A279E8A2-7F90-4DA0-9F46-62E0D94505EC}"/>
              </a:ext>
            </a:extLst>
          </p:cNvPr>
          <p:cNvSpPr/>
          <p:nvPr userDrawn="1"/>
        </p:nvSpPr>
        <p:spPr>
          <a:xfrm>
            <a:off x="0" y="6735337"/>
            <a:ext cx="1191600" cy="144965"/>
          </a:xfrm>
          <a:prstGeom prst="rect">
            <a:avLst/>
          </a:prstGeom>
          <a:solidFill>
            <a:schemeClr val="tx2"/>
          </a:solidFill>
          <a:ln>
            <a:noFill/>
          </a:ln>
        </p:spPr>
        <p:txBody>
          <a:bodyPr wrap="square" lIns="91425" tIns="91425" rIns="91425" bIns="91425" anchor="ctr" anchorCtr="0">
            <a:noAutofit/>
          </a:bodyPr>
          <a:lstStyle/>
          <a:p>
            <a:pPr lvl="0">
              <a:spcBef>
                <a:spcPts val="0"/>
              </a:spcBef>
              <a:buNone/>
            </a:pPr>
            <a:endParaRPr sz="1400"/>
          </a:p>
        </p:txBody>
      </p:sp>
      <p:sp>
        <p:nvSpPr>
          <p:cNvPr id="11" name="Shape 34">
            <a:extLst>
              <a:ext uri="{FF2B5EF4-FFF2-40B4-BE49-F238E27FC236}">
                <a16:creationId xmlns:a16="http://schemas.microsoft.com/office/drawing/2014/main" id="{2331883E-15A1-4671-B043-024F21B68265}"/>
              </a:ext>
            </a:extLst>
          </p:cNvPr>
          <p:cNvSpPr/>
          <p:nvPr userDrawn="1"/>
        </p:nvSpPr>
        <p:spPr>
          <a:xfrm>
            <a:off x="1191613" y="6735337"/>
            <a:ext cx="8616800" cy="144965"/>
          </a:xfrm>
          <a:prstGeom prst="rect">
            <a:avLst/>
          </a:prstGeom>
          <a:solidFill>
            <a:schemeClr val="bg2"/>
          </a:solidFill>
          <a:ln>
            <a:noFill/>
          </a:ln>
        </p:spPr>
        <p:txBody>
          <a:bodyPr wrap="square" lIns="91425" tIns="91425" rIns="91425" bIns="91425" anchor="ctr" anchorCtr="0">
            <a:noAutofit/>
          </a:bodyPr>
          <a:lstStyle/>
          <a:p>
            <a:pPr lvl="0">
              <a:spcBef>
                <a:spcPts val="0"/>
              </a:spcBef>
              <a:buNone/>
            </a:pPr>
            <a:endParaRPr sz="1400"/>
          </a:p>
        </p:txBody>
      </p:sp>
    </p:spTree>
    <p:extLst>
      <p:ext uri="{BB962C8B-B14F-4D97-AF65-F5344CB8AC3E}">
        <p14:creationId xmlns:p14="http://schemas.microsoft.com/office/powerpoint/2010/main" val="110335280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color background">
    <p:spTree>
      <p:nvGrpSpPr>
        <p:cNvPr id="1" name="Shape 69"/>
        <p:cNvGrpSpPr/>
        <p:nvPr/>
      </p:nvGrpSpPr>
      <p:grpSpPr>
        <a:xfrm>
          <a:off x="0" y="0"/>
          <a:ext cx="0" cy="0"/>
          <a:chOff x="0" y="0"/>
          <a:chExt cx="0" cy="0"/>
        </a:xfrm>
      </p:grpSpPr>
      <p:sp>
        <p:nvSpPr>
          <p:cNvPr id="6" name="Shape 31">
            <a:extLst>
              <a:ext uri="{FF2B5EF4-FFF2-40B4-BE49-F238E27FC236}">
                <a16:creationId xmlns:a16="http://schemas.microsoft.com/office/drawing/2014/main" id="{663581F3-8BB1-4F2F-A5E7-6EABA64CC09B}"/>
              </a:ext>
            </a:extLst>
          </p:cNvPr>
          <p:cNvSpPr/>
          <p:nvPr userDrawn="1"/>
        </p:nvSpPr>
        <p:spPr>
          <a:xfrm>
            <a:off x="9808488" y="6735337"/>
            <a:ext cx="1191600" cy="144965"/>
          </a:xfrm>
          <a:prstGeom prst="rect">
            <a:avLst/>
          </a:prstGeom>
          <a:solidFill>
            <a:schemeClr val="accent4">
              <a:lumMod val="60000"/>
              <a:lumOff val="40000"/>
            </a:schemeClr>
          </a:solidFill>
          <a:ln>
            <a:noFill/>
          </a:ln>
        </p:spPr>
        <p:txBody>
          <a:bodyPr wrap="square" lIns="91425" tIns="91425" rIns="91425" bIns="91425" anchor="ctr" anchorCtr="0">
            <a:noAutofit/>
          </a:bodyPr>
          <a:lstStyle/>
          <a:p>
            <a:pPr lvl="0">
              <a:spcBef>
                <a:spcPts val="0"/>
              </a:spcBef>
              <a:buNone/>
            </a:pPr>
            <a:endParaRPr sz="1400"/>
          </a:p>
        </p:txBody>
      </p:sp>
      <p:sp>
        <p:nvSpPr>
          <p:cNvPr id="7" name="Shape 32">
            <a:extLst>
              <a:ext uri="{FF2B5EF4-FFF2-40B4-BE49-F238E27FC236}">
                <a16:creationId xmlns:a16="http://schemas.microsoft.com/office/drawing/2014/main" id="{9730540E-4432-4465-9EBE-B7CEBBEE5954}"/>
              </a:ext>
            </a:extLst>
          </p:cNvPr>
          <p:cNvSpPr/>
          <p:nvPr userDrawn="1"/>
        </p:nvSpPr>
        <p:spPr>
          <a:xfrm>
            <a:off x="11000087" y="6735336"/>
            <a:ext cx="1191913" cy="133815"/>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sz="1400"/>
          </a:p>
        </p:txBody>
      </p:sp>
      <p:sp>
        <p:nvSpPr>
          <p:cNvPr id="8" name="Shape 33">
            <a:extLst>
              <a:ext uri="{FF2B5EF4-FFF2-40B4-BE49-F238E27FC236}">
                <a16:creationId xmlns:a16="http://schemas.microsoft.com/office/drawing/2014/main" id="{14EE2F69-C060-4287-9B8C-BBC35EBD7C0D}"/>
              </a:ext>
            </a:extLst>
          </p:cNvPr>
          <p:cNvSpPr/>
          <p:nvPr userDrawn="1"/>
        </p:nvSpPr>
        <p:spPr>
          <a:xfrm>
            <a:off x="0" y="6735337"/>
            <a:ext cx="1191600" cy="144965"/>
          </a:xfrm>
          <a:prstGeom prst="rect">
            <a:avLst/>
          </a:prstGeom>
          <a:solidFill>
            <a:schemeClr val="bg1"/>
          </a:solidFill>
          <a:ln>
            <a:noFill/>
          </a:ln>
        </p:spPr>
        <p:txBody>
          <a:bodyPr wrap="square" lIns="91425" tIns="91425" rIns="91425" bIns="91425" anchor="ctr" anchorCtr="0">
            <a:noAutofit/>
          </a:bodyPr>
          <a:lstStyle/>
          <a:p>
            <a:pPr lvl="0">
              <a:spcBef>
                <a:spcPts val="0"/>
              </a:spcBef>
              <a:buNone/>
            </a:pPr>
            <a:endParaRPr sz="1400"/>
          </a:p>
        </p:txBody>
      </p:sp>
      <p:sp>
        <p:nvSpPr>
          <p:cNvPr id="9" name="Shape 34">
            <a:extLst>
              <a:ext uri="{FF2B5EF4-FFF2-40B4-BE49-F238E27FC236}">
                <a16:creationId xmlns:a16="http://schemas.microsoft.com/office/drawing/2014/main" id="{4525DDD2-435D-478F-8F0F-7450FC56E795}"/>
              </a:ext>
            </a:extLst>
          </p:cNvPr>
          <p:cNvSpPr/>
          <p:nvPr userDrawn="1"/>
        </p:nvSpPr>
        <p:spPr>
          <a:xfrm>
            <a:off x="1191613" y="6735337"/>
            <a:ext cx="8616800" cy="144965"/>
          </a:xfrm>
          <a:prstGeom prst="rect">
            <a:avLst/>
          </a:prstGeom>
          <a:solidFill>
            <a:schemeClr val="tx2"/>
          </a:solidFill>
          <a:ln>
            <a:noFill/>
          </a:ln>
        </p:spPr>
        <p:txBody>
          <a:bodyPr wrap="square" lIns="91425" tIns="91425" rIns="91425" bIns="91425" anchor="ctr" anchorCtr="0">
            <a:noAutofit/>
          </a:bodyPr>
          <a:lstStyle/>
          <a:p>
            <a:pPr lvl="0">
              <a:spcBef>
                <a:spcPts val="0"/>
              </a:spcBef>
              <a:buNone/>
            </a:pPr>
            <a:endParaRPr sz="14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bg1">
            <a:lumMod val="95000"/>
          </a:schemeClr>
        </a:solidFill>
        <a:effectLst/>
      </p:bgPr>
    </p:bg>
    <p:spTree>
      <p:nvGrpSpPr>
        <p:cNvPr id="1" name="Shape 5"/>
        <p:cNvGrpSpPr/>
        <p:nvPr/>
      </p:nvGrpSpPr>
      <p:grpSpPr>
        <a:xfrm>
          <a:off x="0" y="0"/>
          <a:ext cx="0" cy="0"/>
          <a:chOff x="0" y="0"/>
          <a:chExt cx="0" cy="0"/>
        </a:xfrm>
      </p:grpSpPr>
      <p:sp>
        <p:nvSpPr>
          <p:cNvPr id="2" name="Text Placeholder 1">
            <a:extLst>
              <a:ext uri="{FF2B5EF4-FFF2-40B4-BE49-F238E27FC236}">
                <a16:creationId xmlns:a16="http://schemas.microsoft.com/office/drawing/2014/main" id="{89C398C4-FACF-4AD1-89F3-6B8614C26541}"/>
              </a:ext>
            </a:extLst>
          </p:cNvPr>
          <p:cNvSpPr>
            <a:spLocks noGrp="1"/>
          </p:cNvSpPr>
          <p:nvPr>
            <p:ph type="body" idx="1"/>
          </p:nvPr>
        </p:nvSpPr>
        <p:spPr>
          <a:xfrm>
            <a:off x="603504" y="1645920"/>
            <a:ext cx="10972800" cy="492081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4">
            <a:extLst>
              <a:ext uri="{FF2B5EF4-FFF2-40B4-BE49-F238E27FC236}">
                <a16:creationId xmlns:a16="http://schemas.microsoft.com/office/drawing/2014/main" id="{5F1EFCA5-57F2-4088-9E72-31EC718E7C9C}"/>
              </a:ext>
            </a:extLst>
          </p:cNvPr>
          <p:cNvSpPr>
            <a:spLocks noGrp="1"/>
          </p:cNvSpPr>
          <p:nvPr>
            <p:ph type="title"/>
          </p:nvPr>
        </p:nvSpPr>
        <p:spPr>
          <a:xfrm>
            <a:off x="603504" y="498763"/>
            <a:ext cx="10972800" cy="1163781"/>
          </a:xfrm>
          <a:prstGeom prst="rect">
            <a:avLst/>
          </a:prstGeom>
        </p:spPr>
        <p:txBody>
          <a:bodyPr vert="horz" lIns="91440" tIns="45720" rIns="91440" bIns="45720" rtlCol="0" anchor="t">
            <a:norm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48" r:id="rId1"/>
    <p:sldLayoutId id="2147483651" r:id="rId2"/>
    <p:sldLayoutId id="2147483661" r:id="rId3"/>
    <p:sldLayoutId id="2147483649" r:id="rId4"/>
    <p:sldLayoutId id="2147483660" r:id="rId5"/>
    <p:sldLayoutId id="2147483659" r:id="rId6"/>
    <p:sldLayoutId id="2147483657" r:id="rId7"/>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4400" b="0" i="0" u="none" strike="noStrike" cap="none">
          <a:solidFill>
            <a:schemeClr val="bg2"/>
          </a:solidFill>
          <a:latin typeface="+mj-lt"/>
          <a:ea typeface="Arial"/>
          <a:cs typeface="Arial"/>
          <a:sym typeface="Arial"/>
        </a:defRPr>
      </a:lvl1pPr>
    </p:titleStyle>
    <p:bodyStyle>
      <a:defPPr marR="0" lvl="0" algn="l" rtl="0">
        <a:lnSpc>
          <a:spcPct val="100000"/>
        </a:lnSpc>
        <a:spcBef>
          <a:spcPts val="0"/>
        </a:spcBef>
        <a:spcAft>
          <a:spcPts val="0"/>
        </a:spcAft>
      </a:defPPr>
      <a:lvl1pPr marL="457200" marR="0" lvl="0" indent="-457200"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Char char="•"/>
        <a:tabLst/>
        <a:defRPr kumimoji="0" lang="en-US" sz="3000" b="0" i="0" u="none" strike="noStrike" kern="1200" cap="none" spc="0" normalizeH="0" baseline="0" noProof="0">
          <a:ln>
            <a:noFill/>
          </a:ln>
          <a:solidFill>
            <a:schemeClr val="tx1"/>
          </a:solidFill>
          <a:effectLst/>
          <a:uLnTx/>
          <a:uFillTx/>
          <a:latin typeface="Calibri" panose="020F0502020204030204"/>
          <a:ea typeface="Lato"/>
          <a:cs typeface="Lato"/>
          <a:sym typeface="Lato"/>
        </a:defRPr>
      </a:lvl1pPr>
      <a:lvl2pPr marL="685800" marR="0" lvl="1" indent="-2286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kumimoji="0" lang="en-US" sz="2400" b="0" i="0" u="none" strike="noStrike" kern="1200" cap="none" spc="0" normalizeH="0" baseline="0" noProof="0">
          <a:ln>
            <a:noFill/>
          </a:ln>
          <a:solidFill>
            <a:schemeClr val="tx1"/>
          </a:solidFill>
          <a:effectLst/>
          <a:uLnTx/>
          <a:uFillTx/>
          <a:latin typeface="Calibri" panose="020F0502020204030204"/>
          <a:ea typeface="Lato"/>
          <a:cs typeface="Lato"/>
          <a:sym typeface="Lato"/>
        </a:defRPr>
      </a:lvl2pPr>
      <a:lvl3pPr marL="1143000" marR="0" lvl="2"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kumimoji="0" lang="en-US" sz="2000" b="0" i="0" u="none" strike="noStrike" kern="1200" cap="none" spc="0" normalizeH="0" baseline="0" noProof="0">
          <a:ln>
            <a:noFill/>
          </a:ln>
          <a:solidFill>
            <a:schemeClr val="tx1"/>
          </a:solidFill>
          <a:effectLst/>
          <a:uLnTx/>
          <a:uFillTx/>
          <a:latin typeface="Calibri" panose="020F0502020204030204"/>
          <a:ea typeface="Lato"/>
          <a:cs typeface="Lato"/>
          <a:sym typeface="Lato"/>
        </a:defRPr>
      </a:lvl3pPr>
      <a:lvl4pPr marL="1600200" marR="0" lvl="3"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kumimoji="0" lang="en-US" sz="1800" b="0" i="0" u="none" strike="noStrike" kern="1200" cap="none" spc="0" normalizeH="0" baseline="0" noProof="0">
          <a:ln>
            <a:noFill/>
          </a:ln>
          <a:solidFill>
            <a:schemeClr val="tx1"/>
          </a:solidFill>
          <a:effectLst/>
          <a:uLnTx/>
          <a:uFillTx/>
          <a:latin typeface="Calibri" panose="020F0502020204030204"/>
          <a:ea typeface="Lato"/>
          <a:cs typeface="Lato"/>
          <a:sym typeface="Lato"/>
        </a:defRPr>
      </a:lvl4pPr>
      <a:lvl5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kumimoji="0" lang="en-US" sz="1800" b="0" i="0" u="none" strike="noStrike" kern="1200" cap="none" spc="0" normalizeH="0" baseline="0" noProof="0">
          <a:ln>
            <a:noFill/>
          </a:ln>
          <a:solidFill>
            <a:schemeClr val="tx1"/>
          </a:solidFill>
          <a:effectLst/>
          <a:uLnTx/>
          <a:uFillTx/>
          <a:latin typeface="Calibri" panose="020F0502020204030204"/>
          <a:ea typeface="Lato"/>
          <a:cs typeface="Lato"/>
          <a:sym typeface="Lato"/>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mailto:Ashley.nolan@chandleraz.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1.jpeg"/><Relationship Id="rId4" Type="http://schemas.openxmlformats.org/officeDocument/2006/relationships/hyperlink" Target="mailto:Tiradoc@mcao.maricopa.gov"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justice.gov/olp/page/file/1204386/downloa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FDC7E-65FE-487A-8A65-A251F68FB977}"/>
              </a:ext>
            </a:extLst>
          </p:cNvPr>
          <p:cNvSpPr>
            <a:spLocks noGrp="1"/>
          </p:cNvSpPr>
          <p:nvPr>
            <p:ph type="ctrTitle"/>
          </p:nvPr>
        </p:nvSpPr>
        <p:spPr>
          <a:xfrm>
            <a:off x="603504" y="3570092"/>
            <a:ext cx="9238710" cy="1378425"/>
          </a:xfrm>
        </p:spPr>
        <p:txBody>
          <a:bodyPr>
            <a:normAutofit fontScale="90000"/>
          </a:bodyPr>
          <a:lstStyle/>
          <a:p>
            <a:r>
              <a:rPr lang="en-US" sz="4000" dirty="0"/>
              <a:t>Maricopa County: Leveraging Forensic Genetic Genealogy to Solve Cold Cases</a:t>
            </a:r>
          </a:p>
        </p:txBody>
      </p:sp>
      <p:sp>
        <p:nvSpPr>
          <p:cNvPr id="3" name="Subtitle 2">
            <a:extLst>
              <a:ext uri="{FF2B5EF4-FFF2-40B4-BE49-F238E27FC236}">
                <a16:creationId xmlns:a16="http://schemas.microsoft.com/office/drawing/2014/main" id="{39D288FC-FF06-4C15-B3E1-44C534199A6A}"/>
              </a:ext>
            </a:extLst>
          </p:cNvPr>
          <p:cNvSpPr>
            <a:spLocks noGrp="1"/>
          </p:cNvSpPr>
          <p:nvPr>
            <p:ph type="subTitle" idx="1"/>
          </p:nvPr>
        </p:nvSpPr>
        <p:spPr>
          <a:xfrm>
            <a:off x="603504" y="5038510"/>
            <a:ext cx="10438307" cy="1003707"/>
          </a:xfrm>
        </p:spPr>
        <p:txBody>
          <a:bodyPr>
            <a:normAutofit/>
          </a:bodyPr>
          <a:lstStyle/>
          <a:p>
            <a:r>
              <a:rPr lang="en-US" dirty="0"/>
              <a:t>Detective Ashley Nolan 			Cesar Tirado</a:t>
            </a:r>
          </a:p>
          <a:p>
            <a:r>
              <a:rPr lang="en-US" dirty="0"/>
              <a:t>Chandler Police Department 			Maricopa County Attorney’s Office</a:t>
            </a:r>
          </a:p>
        </p:txBody>
      </p:sp>
    </p:spTree>
    <p:extLst>
      <p:ext uri="{BB962C8B-B14F-4D97-AF65-F5344CB8AC3E}">
        <p14:creationId xmlns:p14="http://schemas.microsoft.com/office/powerpoint/2010/main" val="1280618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79" y="1554480"/>
            <a:ext cx="11545649" cy="4739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649" y="4810991"/>
            <a:ext cx="29241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650" y="5517078"/>
            <a:ext cx="29241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8225" y="2238375"/>
            <a:ext cx="2409825"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a:extLst>
              <a:ext uri="{FF2B5EF4-FFF2-40B4-BE49-F238E27FC236}">
                <a16:creationId xmlns:a16="http://schemas.microsoft.com/office/drawing/2014/main" id="{7283B7D8-21F0-4BFA-8746-11E8D60758BE}"/>
              </a:ext>
            </a:extLst>
          </p:cNvPr>
          <p:cNvSpPr>
            <a:spLocks noGrp="1"/>
          </p:cNvSpPr>
          <p:nvPr>
            <p:ph type="title"/>
          </p:nvPr>
        </p:nvSpPr>
        <p:spPr>
          <a:xfrm>
            <a:off x="609600" y="523009"/>
            <a:ext cx="10972800" cy="1143000"/>
          </a:xfrm>
        </p:spPr>
        <p:txBody>
          <a:bodyPr/>
          <a:lstStyle/>
          <a:p>
            <a:r>
              <a:rPr lang="en-US" dirty="0"/>
              <a:t>Discovering Your Ancestry</a:t>
            </a:r>
          </a:p>
        </p:txBody>
      </p:sp>
    </p:spTree>
    <p:extLst>
      <p:ext uri="{BB962C8B-B14F-4D97-AF65-F5344CB8AC3E}">
        <p14:creationId xmlns:p14="http://schemas.microsoft.com/office/powerpoint/2010/main" val="994866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9100" y="1741488"/>
            <a:ext cx="6276975"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37322">
            <a:off x="1569249" y="2188241"/>
            <a:ext cx="241935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0235" y="1608447"/>
            <a:ext cx="226695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090" y="5694672"/>
            <a:ext cx="410527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3287" y="3568763"/>
            <a:ext cx="157162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08365" y="3568763"/>
            <a:ext cx="157162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a:extLst>
              <a:ext uri="{FF2B5EF4-FFF2-40B4-BE49-F238E27FC236}">
                <a16:creationId xmlns:a16="http://schemas.microsoft.com/office/drawing/2014/main" id="{0A8A004B-5894-4A7B-91BF-764AFB50E4B5}"/>
              </a:ext>
            </a:extLst>
          </p:cNvPr>
          <p:cNvSpPr>
            <a:spLocks noGrp="1"/>
          </p:cNvSpPr>
          <p:nvPr>
            <p:ph type="title"/>
          </p:nvPr>
        </p:nvSpPr>
        <p:spPr>
          <a:xfrm>
            <a:off x="603504" y="501200"/>
            <a:ext cx="10972800" cy="1143000"/>
          </a:xfrm>
        </p:spPr>
        <p:txBody>
          <a:bodyPr/>
          <a:lstStyle/>
          <a:p>
            <a:r>
              <a:rPr lang="en-US" dirty="0"/>
              <a:t>What is Tested?</a:t>
            </a:r>
          </a:p>
        </p:txBody>
      </p:sp>
    </p:spTree>
    <p:extLst>
      <p:ext uri="{BB962C8B-B14F-4D97-AF65-F5344CB8AC3E}">
        <p14:creationId xmlns:p14="http://schemas.microsoft.com/office/powerpoint/2010/main" val="1030063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852" y="1402175"/>
            <a:ext cx="7572375"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8572" y="2424054"/>
            <a:ext cx="5075485" cy="3755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a:extLst>
              <a:ext uri="{FF2B5EF4-FFF2-40B4-BE49-F238E27FC236}">
                <a16:creationId xmlns:a16="http://schemas.microsoft.com/office/drawing/2014/main" id="{DF5BC48A-4E0B-4B00-956C-D63CB1B5D56D}"/>
              </a:ext>
            </a:extLst>
          </p:cNvPr>
          <p:cNvSpPr>
            <a:spLocks noGrp="1"/>
          </p:cNvSpPr>
          <p:nvPr>
            <p:ph type="title"/>
          </p:nvPr>
        </p:nvSpPr>
        <p:spPr>
          <a:xfrm>
            <a:off x="603504" y="501200"/>
            <a:ext cx="10972800" cy="1143000"/>
          </a:xfrm>
        </p:spPr>
        <p:txBody>
          <a:bodyPr/>
          <a:lstStyle/>
          <a:p>
            <a:r>
              <a:rPr lang="en-US" dirty="0" err="1"/>
              <a:t>CentiMorgans</a:t>
            </a:r>
            <a:endParaRPr lang="en-US" dirty="0"/>
          </a:p>
        </p:txBody>
      </p:sp>
    </p:spTree>
    <p:extLst>
      <p:ext uri="{BB962C8B-B14F-4D97-AF65-F5344CB8AC3E}">
        <p14:creationId xmlns:p14="http://schemas.microsoft.com/office/powerpoint/2010/main" val="3762653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60" y="275565"/>
            <a:ext cx="11317185" cy="6132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3301339" y="4108862"/>
            <a:ext cx="1068779" cy="700645"/>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56312" y="3341625"/>
            <a:ext cx="1721922" cy="68411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465122" y="4125397"/>
            <a:ext cx="1235034" cy="68411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07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4" grpId="1"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29107-A791-4F2E-A0D5-F9B37863C02C}"/>
              </a:ext>
            </a:extLst>
          </p:cNvPr>
          <p:cNvSpPr>
            <a:spLocks noGrp="1"/>
          </p:cNvSpPr>
          <p:nvPr>
            <p:ph type="title"/>
          </p:nvPr>
        </p:nvSpPr>
        <p:spPr/>
        <p:txBody>
          <a:bodyPr/>
          <a:lstStyle/>
          <a:p>
            <a:r>
              <a:rPr lang="en-US" dirty="0"/>
              <a:t>Grant Funding for Genetic Genealogy Testing</a:t>
            </a:r>
          </a:p>
        </p:txBody>
      </p:sp>
      <p:sp>
        <p:nvSpPr>
          <p:cNvPr id="3" name="Text Placeholder 2">
            <a:extLst>
              <a:ext uri="{FF2B5EF4-FFF2-40B4-BE49-F238E27FC236}">
                <a16:creationId xmlns:a16="http://schemas.microsoft.com/office/drawing/2014/main" id="{3FF6269C-6636-465B-8DF4-CFC99F093458}"/>
              </a:ext>
            </a:extLst>
          </p:cNvPr>
          <p:cNvSpPr>
            <a:spLocks noGrp="1"/>
          </p:cNvSpPr>
          <p:nvPr>
            <p:ph type="body" idx="1"/>
          </p:nvPr>
        </p:nvSpPr>
        <p:spPr/>
        <p:txBody>
          <a:bodyPr>
            <a:normAutofit/>
          </a:bodyPr>
          <a:lstStyle/>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sz="4000" dirty="0"/>
              <a:t>Review Case file</a:t>
            </a:r>
          </a:p>
          <a:p>
            <a:pPr marL="1143000" lvl="1" indent="-457200">
              <a:buFont typeface="Arial" panose="020B0604020202020204" pitchFamily="34" charset="0"/>
              <a:buChar char="•"/>
            </a:pPr>
            <a:r>
              <a:rPr lang="en-US" sz="3200" dirty="0"/>
              <a:t>Victim status/notification</a:t>
            </a:r>
          </a:p>
          <a:p>
            <a:pPr lvl="1" indent="0">
              <a:buNone/>
            </a:pPr>
            <a:endParaRPr lang="en-US" sz="3200" dirty="0"/>
          </a:p>
          <a:p>
            <a:pPr marL="1143000" lvl="1" indent="-457200">
              <a:buFont typeface="Arial" panose="020B0604020202020204" pitchFamily="34" charset="0"/>
              <a:buChar char="•"/>
            </a:pPr>
            <a:r>
              <a:rPr lang="en-US" sz="3200" dirty="0"/>
              <a:t>Statute of limitations</a:t>
            </a:r>
          </a:p>
          <a:p>
            <a:pPr lvl="1" indent="0">
              <a:buNone/>
            </a:pPr>
            <a:r>
              <a:rPr lang="en-US" sz="3200" dirty="0"/>
              <a:t>  </a:t>
            </a:r>
          </a:p>
          <a:p>
            <a:pPr marL="1143000" lvl="1" indent="-457200">
              <a:buFont typeface="Arial" panose="020B0604020202020204" pitchFamily="34" charset="0"/>
              <a:buChar char="•"/>
            </a:pPr>
            <a:r>
              <a:rPr lang="en-US" sz="3200" dirty="0"/>
              <a:t>All leads exhausted </a:t>
            </a:r>
          </a:p>
          <a:p>
            <a:pPr marL="457200" indent="-457200">
              <a:buFont typeface="Arial" panose="020B0604020202020204" pitchFamily="34" charset="0"/>
              <a:buChar char="•"/>
            </a:pPr>
            <a:endParaRPr lang="en-US" dirty="0"/>
          </a:p>
          <a:p>
            <a:pPr marL="1143000" lvl="1" indent="-457200">
              <a:buFont typeface="Arial" panose="020B0604020202020204" pitchFamily="34" charset="0"/>
              <a:buChar char="•"/>
            </a:pPr>
            <a:endParaRPr lang="en-US" dirty="0"/>
          </a:p>
          <a:p>
            <a:endParaRPr lang="en-US" dirty="0"/>
          </a:p>
          <a:p>
            <a:endParaRPr lang="en-US" dirty="0"/>
          </a:p>
        </p:txBody>
      </p:sp>
      <p:sp>
        <p:nvSpPr>
          <p:cNvPr id="4" name="AutoShape 4" descr="Image result for grant fund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grant fund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Image result for grant fundi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Image result for grant fundi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Image result for grant fundin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2" name="Picture 14" descr="Image result for grant fu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9004" y="1623060"/>
            <a:ext cx="4804179" cy="4274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916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602EB-5456-4AE5-8EFE-B155726EF142}"/>
              </a:ext>
            </a:extLst>
          </p:cNvPr>
          <p:cNvSpPr>
            <a:spLocks noGrp="1"/>
          </p:cNvSpPr>
          <p:nvPr>
            <p:ph type="title"/>
          </p:nvPr>
        </p:nvSpPr>
        <p:spPr>
          <a:xfrm>
            <a:off x="621792" y="274650"/>
            <a:ext cx="6749164" cy="1143000"/>
          </a:xfrm>
        </p:spPr>
        <p:txBody>
          <a:bodyPr/>
          <a:lstStyle/>
          <a:p>
            <a:r>
              <a:rPr lang="en-US" dirty="0"/>
              <a:t>Tangible DNA Evidence </a:t>
            </a:r>
          </a:p>
        </p:txBody>
      </p:sp>
      <p:sp>
        <p:nvSpPr>
          <p:cNvPr id="4" name="Text Placeholder 2">
            <a:extLst>
              <a:ext uri="{FF2B5EF4-FFF2-40B4-BE49-F238E27FC236}">
                <a16:creationId xmlns:a16="http://schemas.microsoft.com/office/drawing/2014/main" id="{B49FBEA2-5C39-4126-8FD5-42BA7ED01E09}"/>
              </a:ext>
            </a:extLst>
          </p:cNvPr>
          <p:cNvSpPr txBox="1">
            <a:spLocks/>
          </p:cNvSpPr>
          <p:nvPr/>
        </p:nvSpPr>
        <p:spPr>
          <a:xfrm>
            <a:off x="113016" y="1417650"/>
            <a:ext cx="6502276" cy="4923650"/>
          </a:xfrm>
          <a:prstGeom prst="rect">
            <a:avLst/>
          </a:prstGeom>
        </p:spPr>
        <p:txBody>
          <a:bodyPr/>
          <a:lstStyle>
            <a:defPPr marR="0" lvl="0" algn="l" rtl="0">
              <a:lnSpc>
                <a:spcPct val="100000"/>
              </a:lnSpc>
              <a:spcBef>
                <a:spcPts val="0"/>
              </a:spcBef>
              <a:spcAft>
                <a:spcPts val="0"/>
              </a:spcAft>
            </a:defPPr>
            <a:lvl1pPr marL="457200" marR="0" lvl="0" indent="-457200"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Char char="•"/>
              <a:tabLst/>
              <a:defRPr kumimoji="0" lang="en-US" sz="3000" b="0" i="0" u="none" strike="noStrike" kern="1200" cap="none" spc="0" normalizeH="0" baseline="0" noProof="0">
                <a:ln>
                  <a:noFill/>
                </a:ln>
                <a:solidFill>
                  <a:schemeClr val="tx1"/>
                </a:solidFill>
                <a:effectLst/>
                <a:uLnTx/>
                <a:uFillTx/>
                <a:latin typeface="Calibri" panose="020F0502020204030204"/>
                <a:ea typeface="Lato"/>
                <a:cs typeface="Lato"/>
                <a:sym typeface="Lato"/>
              </a:defRPr>
            </a:lvl1pPr>
            <a:lvl2pPr marL="685800" marR="0" lvl="1" indent="-2286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kumimoji="0" lang="en-US" sz="2400" b="0" i="0" u="none" strike="noStrike" kern="1200" cap="none" spc="0" normalizeH="0" baseline="0" noProof="0">
                <a:ln>
                  <a:noFill/>
                </a:ln>
                <a:solidFill>
                  <a:schemeClr val="tx1"/>
                </a:solidFill>
                <a:effectLst/>
                <a:uLnTx/>
                <a:uFillTx/>
                <a:latin typeface="Calibri" panose="020F0502020204030204"/>
                <a:ea typeface="Lato"/>
                <a:cs typeface="Lato"/>
                <a:sym typeface="Lato"/>
              </a:defRPr>
            </a:lvl2pPr>
            <a:lvl3pPr marL="1143000" marR="0" lvl="2"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kumimoji="0" lang="en-US" sz="2000" b="0" i="0" u="none" strike="noStrike" kern="1200" cap="none" spc="0" normalizeH="0" baseline="0" noProof="0">
                <a:ln>
                  <a:noFill/>
                </a:ln>
                <a:solidFill>
                  <a:schemeClr val="tx1"/>
                </a:solidFill>
                <a:effectLst/>
                <a:uLnTx/>
                <a:uFillTx/>
                <a:latin typeface="Calibri" panose="020F0502020204030204"/>
                <a:ea typeface="Lato"/>
                <a:cs typeface="Lato"/>
                <a:sym typeface="Lato"/>
              </a:defRPr>
            </a:lvl3pPr>
            <a:lvl4pPr marL="1600200" marR="0" lvl="3"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kumimoji="0" lang="en-US" sz="1800" b="0" i="0" u="none" strike="noStrike" kern="1200" cap="none" spc="0" normalizeH="0" baseline="0" noProof="0">
                <a:ln>
                  <a:noFill/>
                </a:ln>
                <a:solidFill>
                  <a:schemeClr val="tx1"/>
                </a:solidFill>
                <a:effectLst/>
                <a:uLnTx/>
                <a:uFillTx/>
                <a:latin typeface="Calibri" panose="020F0502020204030204"/>
                <a:ea typeface="Lato"/>
                <a:cs typeface="Lato"/>
                <a:sym typeface="Lato"/>
              </a:defRPr>
            </a:lvl4pPr>
            <a:lvl5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kumimoji="0" lang="en-US" sz="1800" b="0" i="0" u="none" strike="noStrike" kern="1200" cap="none" spc="0" normalizeH="0" baseline="0" noProof="0">
                <a:ln>
                  <a:noFill/>
                </a:ln>
                <a:solidFill>
                  <a:schemeClr val="tx1"/>
                </a:solidFill>
                <a:effectLst/>
                <a:uLnTx/>
                <a:uFillTx/>
                <a:latin typeface="Calibri" panose="020F0502020204030204"/>
                <a:ea typeface="Lato"/>
                <a:cs typeface="Lato"/>
                <a:sym typeface="Lato"/>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en-US" sz="4000" dirty="0"/>
          </a:p>
          <a:p>
            <a:pPr marL="574675" lvl="1" indent="-287338">
              <a:buFont typeface="Arial" panose="020B0604020202020204" pitchFamily="34" charset="0"/>
              <a:buChar char="•"/>
            </a:pPr>
            <a:r>
              <a:rPr lang="en-US" sz="3200" dirty="0"/>
              <a:t>What is the source of your DNA?</a:t>
            </a:r>
          </a:p>
          <a:p>
            <a:pPr marL="1600200" lvl="2" indent="-457200">
              <a:buFont typeface="Arial" panose="020B0604020202020204" pitchFamily="34" charset="0"/>
              <a:buChar char="•"/>
            </a:pPr>
            <a:r>
              <a:rPr lang="en-US" sz="2800" dirty="0"/>
              <a:t>Single source profile </a:t>
            </a:r>
          </a:p>
          <a:p>
            <a:pPr marL="1600200" lvl="2" indent="-457200">
              <a:buFont typeface="Arial" panose="020B0604020202020204" pitchFamily="34" charset="0"/>
              <a:buChar char="•"/>
            </a:pPr>
            <a:r>
              <a:rPr lang="en-US" sz="2800" dirty="0"/>
              <a:t>Mixed profile </a:t>
            </a:r>
          </a:p>
          <a:p>
            <a:pPr marL="1600200" lvl="2" indent="-457200">
              <a:buFont typeface="Arial" panose="020B0604020202020204" pitchFamily="34" charset="0"/>
              <a:buChar char="•"/>
            </a:pPr>
            <a:r>
              <a:rPr lang="en-US" sz="2800" dirty="0"/>
              <a:t>Degraded profiles</a:t>
            </a:r>
          </a:p>
          <a:p>
            <a:pPr lvl="2" indent="0">
              <a:buNone/>
            </a:pPr>
            <a:endParaRPr lang="en-US" sz="2800" dirty="0"/>
          </a:p>
          <a:p>
            <a:pPr lvl="2" indent="0">
              <a:buNone/>
            </a:pPr>
            <a:endParaRPr lang="en-US" sz="2800" dirty="0"/>
          </a:p>
          <a:p>
            <a:pPr marL="574675" lvl="1" indent="-287338">
              <a:buFont typeface="Arial" panose="020B0604020202020204" pitchFamily="34" charset="0"/>
              <a:buChar char="•"/>
            </a:pPr>
            <a:r>
              <a:rPr lang="en-US" sz="3200" dirty="0"/>
              <a:t>This may determine a particular lab to conduct the testing.</a:t>
            </a:r>
          </a:p>
          <a:p>
            <a:pPr lvl="1" indent="0">
              <a:buNone/>
            </a:pPr>
            <a:r>
              <a:rPr lang="en-US" dirty="0"/>
              <a:t> </a:t>
            </a:r>
          </a:p>
          <a:p>
            <a:pPr lvl="2" indent="0">
              <a:buNone/>
            </a:pPr>
            <a:endParaRPr lang="en-US" sz="2800" dirty="0"/>
          </a:p>
        </p:txBody>
      </p:sp>
      <p:pic>
        <p:nvPicPr>
          <p:cNvPr id="1026" name="Picture 2" descr="http://t3.gstatic.com/images?q=tbn:ANd9GcT1Ivv1leuAG_NW4ND2Pkw9_Iem_JEjX0CB05sxPPOw_VoGR61St8ngL-53x5Am_EtQa4HCrI864lpvSlttj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0840" y="0"/>
            <a:ext cx="54711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47617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379" y="204317"/>
            <a:ext cx="10972800" cy="1143000"/>
          </a:xfrm>
        </p:spPr>
        <p:txBody>
          <a:bodyPr/>
          <a:lstStyle/>
          <a:p>
            <a:pPr algn="ctr"/>
            <a:r>
              <a:rPr lang="en-US" dirty="0"/>
              <a:t>1986 </a:t>
            </a:r>
            <a:r>
              <a:rPr lang="mr-IN" dirty="0"/>
              <a:t>–</a:t>
            </a:r>
            <a:r>
              <a:rPr lang="en-US" dirty="0"/>
              <a:t> 25023 “Rape”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537" y="970970"/>
            <a:ext cx="9204881" cy="5508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41319" y="4025735"/>
            <a:ext cx="1781299" cy="178130"/>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3799" y="1486811"/>
            <a:ext cx="72675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6126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140" y="153473"/>
            <a:ext cx="10687792" cy="6377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73777" y="2125683"/>
            <a:ext cx="10129652" cy="2565070"/>
          </a:xfrm>
          <a:prstGeom prst="rect">
            <a:avLst/>
          </a:prstGeom>
          <a:noFill/>
          <a:ln w="730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0253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2209800" y="2111123"/>
            <a:ext cx="7772400" cy="1546500"/>
          </a:xfrm>
          <a:prstGeom prst="rect">
            <a:avLst/>
          </a:prstGeom>
        </p:spPr>
        <p:txBody>
          <a:bodyPr wrap="square" lIns="91425" tIns="91425" rIns="91425" bIns="91425" anchor="b" anchorCtr="0">
            <a:noAutofit/>
          </a:bodyPr>
          <a:lstStyle/>
          <a:p>
            <a:r>
              <a:rPr lang="en-US" dirty="0"/>
              <a:t>Case Summary Submittal</a:t>
            </a:r>
            <a:endParaRPr lang="en" dirty="0"/>
          </a:p>
        </p:txBody>
      </p:sp>
      <p:sp>
        <p:nvSpPr>
          <p:cNvPr id="100" name="Shape 100"/>
          <p:cNvSpPr txBox="1">
            <a:spLocks noGrp="1"/>
          </p:cNvSpPr>
          <p:nvPr>
            <p:ph type="subTitle" idx="1"/>
          </p:nvPr>
        </p:nvSpPr>
        <p:spPr>
          <a:xfrm>
            <a:off x="2209800" y="3786738"/>
            <a:ext cx="7772400" cy="1046400"/>
          </a:xfrm>
          <a:prstGeom prst="rect">
            <a:avLst/>
          </a:prstGeom>
        </p:spPr>
        <p:txBody>
          <a:bodyPr wrap="square" lIns="91425" tIns="91425" rIns="91425" bIns="91425" anchor="t" anchorCtr="0">
            <a:noAutofit/>
          </a:bodyPr>
          <a:lstStyle/>
          <a:p>
            <a:r>
              <a:rPr lang="en-US" dirty="0"/>
              <a:t>Grant Funding Approval Process </a:t>
            </a:r>
            <a:endParaRPr lang="e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4" name="Shape 144"/>
          <p:cNvSpPr txBox="1">
            <a:spLocks noGrp="1"/>
          </p:cNvSpPr>
          <p:nvPr>
            <p:ph type="body" idx="1"/>
          </p:nvPr>
        </p:nvSpPr>
        <p:spPr>
          <a:xfrm>
            <a:off x="0" y="0"/>
            <a:ext cx="12024360" cy="6652260"/>
          </a:xfrm>
          <a:prstGeom prst="rect">
            <a:avLst/>
          </a:prstGeom>
        </p:spPr>
        <p:txBody>
          <a:bodyPr wrap="square" lIns="91425" tIns="91425" rIns="91425" bIns="91425" anchor="t" anchorCtr="0">
            <a:noAutofit/>
          </a:bodyPr>
          <a:lstStyle/>
          <a:p>
            <a:r>
              <a:rPr lang="en-US" sz="2800" b="1" dirty="0"/>
              <a:t>1986 Incident Summary: </a:t>
            </a:r>
          </a:p>
          <a:p>
            <a:br>
              <a:rPr lang="en-US" sz="2400" dirty="0"/>
            </a:br>
            <a:r>
              <a:rPr lang="en-US" sz="2400" dirty="0"/>
              <a:t>On Wednesday, October 8th, 1986, at approximately 0057 hours, an adult female victim contacted 9-1-1 to report that she was just sexually assaulted by an unidentified individual while home alone in Chandler. The unknown perpetrator gained entry into her residence, through the master bathroom sliding window where he proceeded to forcefully have penile vaginal sexual intercourse with her. The victim participated in a medical exam which resulted in a SCEK. This kit was submitted for testing which produced an unknown male profile which was later uploaded to CODIS with negative results. </a:t>
            </a:r>
            <a:br>
              <a:rPr lang="en-US" sz="2400" dirty="0"/>
            </a:br>
            <a:br>
              <a:rPr lang="en-US" sz="2400" dirty="0"/>
            </a:br>
            <a:r>
              <a:rPr lang="en-US" sz="2400" dirty="0"/>
              <a:t>In October 2019, the DNA was re-extracted by the DPS Crime Lab and submitted by Chandler PD to Gene by Gene for further genealogy testing. The results were then uploaded to Family Tree DNA and then subsequently </a:t>
            </a:r>
            <a:r>
              <a:rPr lang="en-US" sz="2400" dirty="0" err="1"/>
              <a:t>GEDmatch</a:t>
            </a:r>
            <a:r>
              <a:rPr lang="en-US" sz="2400" dirty="0"/>
              <a:t>. Both of which produced relationship matches to the perpetrator. </a:t>
            </a:r>
            <a:br>
              <a:rPr lang="en-US" sz="2400" dirty="0"/>
            </a:br>
            <a:br>
              <a:rPr lang="en-US" sz="2400" dirty="0"/>
            </a:br>
            <a:r>
              <a:rPr lang="en-US" sz="2400" b="1" dirty="0"/>
              <a:t>At this time, CPD would like to request to utilize SAKI funds for further genealogy services with the company known as </a:t>
            </a:r>
            <a:r>
              <a:rPr lang="en-US" sz="2400" b="1" dirty="0" err="1"/>
              <a:t>Identifinders</a:t>
            </a:r>
            <a:r>
              <a:rPr lang="en-US" sz="2400" b="1" dirty="0"/>
              <a:t>. The intent is to use SAKI funds to cover the costs associated with </a:t>
            </a:r>
            <a:r>
              <a:rPr lang="en-US" sz="2400" b="1" dirty="0" err="1"/>
              <a:t>Identifinders</a:t>
            </a:r>
            <a:r>
              <a:rPr lang="en-US" sz="2400" b="1" dirty="0"/>
              <a:t> utilizing the genealogical relationship matches to identify the offender in this case.</a:t>
            </a:r>
          </a:p>
          <a:p>
            <a:endParaRPr lang="en" sz="1800" dirty="0"/>
          </a:p>
        </p:txBody>
      </p:sp>
    </p:spTree>
    <p:extLst>
      <p:ext uri="{BB962C8B-B14F-4D97-AF65-F5344CB8AC3E}">
        <p14:creationId xmlns:p14="http://schemas.microsoft.com/office/powerpoint/2010/main" val="514114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4" name="Shape 144"/>
          <p:cNvSpPr txBox="1">
            <a:spLocks noGrp="1"/>
          </p:cNvSpPr>
          <p:nvPr>
            <p:ph type="body" idx="1"/>
          </p:nvPr>
        </p:nvSpPr>
        <p:spPr>
          <a:xfrm>
            <a:off x="548640" y="1930341"/>
            <a:ext cx="6419088" cy="2891942"/>
          </a:xfrm>
          <a:prstGeom prst="rect">
            <a:avLst/>
          </a:prstGeom>
        </p:spPr>
        <p:txBody>
          <a:bodyPr wrap="square" lIns="91425" tIns="91425" rIns="91425" bIns="91425" anchor="t" anchorCtr="0">
            <a:noAutofit/>
          </a:bodyPr>
          <a:lstStyle/>
          <a:p>
            <a:r>
              <a:rPr lang="en-US" sz="1800" dirty="0"/>
              <a:t>This project was supported by Grant No. 2017-AK-BX-0027 awarded by the Bureau of Justice Assistance. The Bureau of Justice Assistance is a component of the U.S. Department of Justice's Office of Justice Programs, which also includes the Bureau of Justice Statistics, the National Institute of Justice, the Office of Juvenile Justice and Delinquency Prevention, the Office for Victims of Crime, and the SMART Office. Points of view or opinions in this document are those of the author and do not necessarily represent the official position or policies of the U.S. Department of Justice.</a:t>
            </a:r>
            <a:endParaRPr lang="en" sz="1800" dirty="0"/>
          </a:p>
        </p:txBody>
      </p:sp>
      <p:pic>
        <p:nvPicPr>
          <p:cNvPr id="4" name="Picture 3">
            <a:extLst>
              <a:ext uri="{FF2B5EF4-FFF2-40B4-BE49-F238E27FC236}">
                <a16:creationId xmlns:a16="http://schemas.microsoft.com/office/drawing/2014/main" id="{901FBF65-B6E3-46F9-AAB1-6E20A041BFDB}"/>
              </a:ext>
            </a:extLst>
          </p:cNvPr>
          <p:cNvPicPr>
            <a:picLocks noChangeAspect="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7601712" y="0"/>
            <a:ext cx="4590288" cy="673533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4919-4881-4C8F-82B0-6B11737BD33D}"/>
              </a:ext>
            </a:extLst>
          </p:cNvPr>
          <p:cNvSpPr>
            <a:spLocks noGrp="1"/>
          </p:cNvSpPr>
          <p:nvPr>
            <p:ph type="title"/>
          </p:nvPr>
        </p:nvSpPr>
        <p:spPr>
          <a:xfrm>
            <a:off x="0" y="274650"/>
            <a:ext cx="11955780" cy="1143000"/>
          </a:xfrm>
        </p:spPr>
        <p:txBody>
          <a:bodyPr>
            <a:normAutofit fontScale="90000"/>
          </a:bodyPr>
          <a:lstStyle/>
          <a:p>
            <a:r>
              <a:rPr lang="en-US" dirty="0"/>
              <a:t>Next Step: Choose a Lab for Forensic Genetic Genealogy </a:t>
            </a:r>
          </a:p>
        </p:txBody>
      </p:sp>
      <p:sp>
        <p:nvSpPr>
          <p:cNvPr id="12" name="TextBox 11"/>
          <p:cNvSpPr txBox="1"/>
          <p:nvPr/>
        </p:nvSpPr>
        <p:spPr>
          <a:xfrm>
            <a:off x="214976" y="2260580"/>
            <a:ext cx="7196881" cy="3539430"/>
          </a:xfrm>
          <a:prstGeom prst="rect">
            <a:avLst/>
          </a:prstGeom>
          <a:noFill/>
        </p:spPr>
        <p:txBody>
          <a:bodyPr wrap="square" rtlCol="0">
            <a:spAutoFit/>
          </a:bodyPr>
          <a:lstStyle/>
          <a:p>
            <a:r>
              <a:rPr lang="en-US" sz="2800" dirty="0"/>
              <a:t>-Work with lab to complete pre-submittal form(s)</a:t>
            </a:r>
          </a:p>
          <a:p>
            <a:endParaRPr lang="en-US" sz="2800" dirty="0"/>
          </a:p>
          <a:p>
            <a:r>
              <a:rPr lang="en-US" sz="2800" dirty="0"/>
              <a:t>-Labs will use DNA profile to make a SNP profile – compatible to upload to Genealogy sites. </a:t>
            </a:r>
          </a:p>
          <a:p>
            <a:endParaRPr lang="en-US" sz="2800" dirty="0"/>
          </a:p>
          <a:p>
            <a:endParaRPr lang="en-US"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1882" y="1156762"/>
            <a:ext cx="4500118" cy="5495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14187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Shape 117"/>
          <p:cNvSpPr txBox="1">
            <a:spLocks noGrp="1"/>
          </p:cNvSpPr>
          <p:nvPr>
            <p:ph type="ctrTitle" idx="4294967295"/>
          </p:nvPr>
        </p:nvSpPr>
        <p:spPr>
          <a:xfrm>
            <a:off x="0" y="0"/>
            <a:ext cx="7955279" cy="1546500"/>
          </a:xfrm>
          <a:prstGeom prst="rect">
            <a:avLst/>
          </a:prstGeom>
        </p:spPr>
        <p:txBody>
          <a:bodyPr wrap="square" lIns="91425" tIns="91425" rIns="91425" bIns="91425" anchor="b" anchorCtr="0">
            <a:noAutofit/>
          </a:bodyPr>
          <a:lstStyle/>
          <a:p>
            <a:r>
              <a:rPr lang="en-US" sz="4800" dirty="0"/>
              <a:t>Monitor Genealogical Process </a:t>
            </a:r>
          </a:p>
        </p:txBody>
      </p:sp>
      <p:sp>
        <p:nvSpPr>
          <p:cNvPr id="118" name="Shape 118"/>
          <p:cNvSpPr txBox="1">
            <a:spLocks noGrp="1"/>
          </p:cNvSpPr>
          <p:nvPr>
            <p:ph type="subTitle" idx="4294967295"/>
          </p:nvPr>
        </p:nvSpPr>
        <p:spPr>
          <a:xfrm>
            <a:off x="323683" y="2000250"/>
            <a:ext cx="5322737" cy="3905341"/>
          </a:xfrm>
          <a:prstGeom prst="rect">
            <a:avLst/>
          </a:prstGeom>
        </p:spPr>
        <p:txBody>
          <a:bodyPr wrap="square" lIns="91425" tIns="91425" rIns="91425" bIns="91425" anchor="t" anchorCtr="0">
            <a:noAutofit/>
          </a:bodyPr>
          <a:lstStyle/>
          <a:p>
            <a:pPr marL="0" indent="0">
              <a:spcBef>
                <a:spcPts val="0"/>
              </a:spcBef>
              <a:buNone/>
            </a:pPr>
            <a:endParaRPr lang="en-US" sz="2400" dirty="0">
              <a:solidFill>
                <a:schemeClr val="lt1"/>
              </a:solidFill>
              <a:latin typeface="+mn-lt"/>
            </a:endParaRPr>
          </a:p>
          <a:p>
            <a:pPr marL="0" indent="0">
              <a:spcBef>
                <a:spcPts val="0"/>
              </a:spcBef>
              <a:buNone/>
            </a:pPr>
            <a:r>
              <a:rPr lang="en-US" sz="2400" dirty="0">
                <a:solidFill>
                  <a:schemeClr val="bg2"/>
                </a:solidFill>
                <a:latin typeface="+mn-lt"/>
              </a:rPr>
              <a:t>Evidence – Chain of custody </a:t>
            </a:r>
          </a:p>
          <a:p>
            <a:pPr marL="0" indent="0">
              <a:spcBef>
                <a:spcPts val="0"/>
              </a:spcBef>
              <a:buNone/>
            </a:pPr>
            <a:endParaRPr lang="en-US" sz="2400" dirty="0">
              <a:solidFill>
                <a:schemeClr val="bg2"/>
              </a:solidFill>
              <a:latin typeface="+mn-lt"/>
            </a:endParaRPr>
          </a:p>
          <a:p>
            <a:pPr marL="0" indent="0">
              <a:spcBef>
                <a:spcPts val="0"/>
              </a:spcBef>
              <a:buNone/>
            </a:pPr>
            <a:r>
              <a:rPr lang="en-US" sz="2400" dirty="0">
                <a:solidFill>
                  <a:schemeClr val="bg2"/>
                </a:solidFill>
                <a:latin typeface="+mn-lt"/>
              </a:rPr>
              <a:t>Upload to Genealogy sites </a:t>
            </a:r>
          </a:p>
          <a:p>
            <a:pPr marL="0" indent="0">
              <a:spcBef>
                <a:spcPts val="0"/>
              </a:spcBef>
              <a:buNone/>
            </a:pPr>
            <a:endParaRPr lang="en-US" sz="2400" dirty="0">
              <a:solidFill>
                <a:schemeClr val="bg2"/>
              </a:solidFill>
              <a:latin typeface="+mn-lt"/>
            </a:endParaRPr>
          </a:p>
          <a:p>
            <a:pPr marL="0" indent="0">
              <a:spcBef>
                <a:spcPts val="0"/>
              </a:spcBef>
              <a:buNone/>
            </a:pPr>
            <a:r>
              <a:rPr lang="en-US" sz="2400" dirty="0">
                <a:solidFill>
                  <a:schemeClr val="bg2"/>
                </a:solidFill>
                <a:latin typeface="+mn-lt"/>
              </a:rPr>
              <a:t>Relationship matches </a:t>
            </a:r>
          </a:p>
          <a:p>
            <a:pPr marL="0" indent="0">
              <a:spcBef>
                <a:spcPts val="0"/>
              </a:spcBef>
              <a:buNone/>
            </a:pPr>
            <a:endParaRPr lang="en-US" sz="2400" dirty="0">
              <a:solidFill>
                <a:schemeClr val="lt1"/>
              </a:solidFill>
              <a:latin typeface="+mn-lt"/>
            </a:endParaRPr>
          </a:p>
          <a:p>
            <a:pPr marL="0" indent="0">
              <a:spcBef>
                <a:spcPts val="0"/>
              </a:spcBef>
              <a:buNone/>
            </a:pPr>
            <a:endParaRPr lang="en-US" sz="2400" dirty="0">
              <a:solidFill>
                <a:schemeClr val="lt1"/>
              </a:solidFill>
              <a:latin typeface="+mn-lt"/>
            </a:endParaRPr>
          </a:p>
          <a:p>
            <a:pPr marL="0" indent="0">
              <a:spcBef>
                <a:spcPts val="0"/>
              </a:spcBef>
              <a:buNone/>
            </a:pPr>
            <a:endParaRPr lang="en" sz="2400" dirty="0">
              <a:solidFill>
                <a:schemeClr val="lt1"/>
              </a:solidFill>
              <a:latin typeface="+mn-lt"/>
            </a:endParaRPr>
          </a:p>
        </p:txBody>
      </p:sp>
      <p:pic>
        <p:nvPicPr>
          <p:cNvPr id="3074" name="Picture 2" descr="Image result for trac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7940" y="2000250"/>
            <a:ext cx="581406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314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5" name="Shape 117">
            <a:extLst>
              <a:ext uri="{FF2B5EF4-FFF2-40B4-BE49-F238E27FC236}">
                <a16:creationId xmlns:a16="http://schemas.microsoft.com/office/drawing/2014/main" id="{267CA383-D4C9-467F-B290-AAE90C450A36}"/>
              </a:ext>
            </a:extLst>
          </p:cNvPr>
          <p:cNvSpPr txBox="1">
            <a:spLocks/>
          </p:cNvSpPr>
          <p:nvPr/>
        </p:nvSpPr>
        <p:spPr>
          <a:xfrm>
            <a:off x="392263" y="918375"/>
            <a:ext cx="6854357" cy="1546500"/>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r>
              <a:rPr lang="en" sz="5400" dirty="0">
                <a:solidFill>
                  <a:schemeClr val="bg2"/>
                </a:solidFill>
                <a:latin typeface="+mj-lt"/>
              </a:rPr>
              <a:t>L.E. Friendly Genealogy Sites </a:t>
            </a:r>
          </a:p>
        </p:txBody>
      </p:sp>
      <p:sp>
        <p:nvSpPr>
          <p:cNvPr id="9" name="Shape 118">
            <a:extLst>
              <a:ext uri="{FF2B5EF4-FFF2-40B4-BE49-F238E27FC236}">
                <a16:creationId xmlns:a16="http://schemas.microsoft.com/office/drawing/2014/main" id="{6F98EA0C-7277-4A0C-8F0A-9B74656A9DCC}"/>
              </a:ext>
            </a:extLst>
          </p:cNvPr>
          <p:cNvSpPr txBox="1">
            <a:spLocks/>
          </p:cNvSpPr>
          <p:nvPr/>
        </p:nvSpPr>
        <p:spPr>
          <a:xfrm>
            <a:off x="392263" y="2869955"/>
            <a:ext cx="6854357" cy="1046400"/>
          </a:xfrm>
          <a:prstGeom prst="rect">
            <a:avLst/>
          </a:prstGeom>
        </p:spPr>
        <p:txBody>
          <a:bodyPr vert="horz" wrap="square" lIns="91425" tIns="91425" rIns="91425" bIns="91425" rtlCol="0" anchor="t" anchorCtr="0">
            <a:noAutofit/>
          </a:bodyPr>
          <a:lstStyle>
            <a:defPPr marR="0" lvl="0" algn="l" rtl="0">
              <a:lnSpc>
                <a:spcPct val="100000"/>
              </a:lnSpc>
              <a:spcBef>
                <a:spcPts val="0"/>
              </a:spcBef>
              <a:spcAft>
                <a:spcPts val="0"/>
              </a:spcAft>
            </a:defPPr>
            <a:lvl1pPr marL="457200" marR="0" lvl="0" indent="-457200"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Char char="•"/>
              <a:tabLst/>
              <a:defRPr kumimoji="0" lang="en-US" sz="3000" b="0" i="0" u="none" strike="noStrike" kern="1200" cap="none" spc="0" normalizeH="0" baseline="0" noProof="0">
                <a:ln>
                  <a:noFill/>
                </a:ln>
                <a:solidFill>
                  <a:schemeClr val="tx1"/>
                </a:solidFill>
                <a:effectLst/>
                <a:uLnTx/>
                <a:uFillTx/>
                <a:latin typeface="Calibri" panose="020F0502020204030204"/>
                <a:ea typeface="Lato"/>
                <a:cs typeface="Lato"/>
                <a:sym typeface="Lato"/>
              </a:defRPr>
            </a:lvl1pPr>
            <a:lvl2pPr marL="685800" marR="0" lvl="1" indent="-2286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kumimoji="0" lang="en-US" sz="2400" b="0" i="0" u="none" strike="noStrike" kern="1200" cap="none" spc="0" normalizeH="0" baseline="0" noProof="0">
                <a:ln>
                  <a:noFill/>
                </a:ln>
                <a:solidFill>
                  <a:schemeClr val="tx1"/>
                </a:solidFill>
                <a:effectLst/>
                <a:uLnTx/>
                <a:uFillTx/>
                <a:latin typeface="Calibri" panose="020F0502020204030204"/>
                <a:ea typeface="Lato"/>
                <a:cs typeface="Lato"/>
                <a:sym typeface="Lato"/>
              </a:defRPr>
            </a:lvl2pPr>
            <a:lvl3pPr marL="1143000" marR="0" lvl="2"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kumimoji="0" lang="en-US" sz="2000" b="0" i="0" u="none" strike="noStrike" kern="1200" cap="none" spc="0" normalizeH="0" baseline="0" noProof="0">
                <a:ln>
                  <a:noFill/>
                </a:ln>
                <a:solidFill>
                  <a:schemeClr val="tx1"/>
                </a:solidFill>
                <a:effectLst/>
                <a:uLnTx/>
                <a:uFillTx/>
                <a:latin typeface="Calibri" panose="020F0502020204030204"/>
                <a:ea typeface="Lato"/>
                <a:cs typeface="Lato"/>
                <a:sym typeface="Lato"/>
              </a:defRPr>
            </a:lvl3pPr>
            <a:lvl4pPr marL="1600200" marR="0" lvl="3"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kumimoji="0" lang="en-US" sz="1800" b="0" i="0" u="none" strike="noStrike" kern="1200" cap="none" spc="0" normalizeH="0" baseline="0" noProof="0">
                <a:ln>
                  <a:noFill/>
                </a:ln>
                <a:solidFill>
                  <a:schemeClr val="tx1"/>
                </a:solidFill>
                <a:effectLst/>
                <a:uLnTx/>
                <a:uFillTx/>
                <a:latin typeface="Calibri" panose="020F0502020204030204"/>
                <a:ea typeface="Lato"/>
                <a:cs typeface="Lato"/>
                <a:sym typeface="Lato"/>
              </a:defRPr>
            </a:lvl4pPr>
            <a:lvl5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kumimoji="0" lang="en-US" sz="1800" b="0" i="0" u="none" strike="noStrike" kern="1200" cap="none" spc="0" normalizeH="0" baseline="0" noProof="0">
                <a:ln>
                  <a:noFill/>
                </a:ln>
                <a:solidFill>
                  <a:schemeClr val="tx1"/>
                </a:solidFill>
                <a:effectLst/>
                <a:uLnTx/>
                <a:uFillTx/>
                <a:latin typeface="Calibri" panose="020F0502020204030204"/>
                <a:ea typeface="Lato"/>
                <a:cs typeface="Lato"/>
                <a:sym typeface="Lato"/>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indent="0">
              <a:spcBef>
                <a:spcPts val="0"/>
              </a:spcBef>
              <a:buFont typeface="Arial" panose="020B0604020202020204" pitchFamily="34" charset="0"/>
              <a:buNone/>
            </a:pPr>
            <a:r>
              <a:rPr lang="en-US" sz="2800" dirty="0">
                <a:latin typeface="+mn-lt"/>
              </a:rPr>
              <a:t>Family Tree DNA – 750,000 users </a:t>
            </a:r>
          </a:p>
          <a:p>
            <a:pPr marL="0" indent="0">
              <a:spcBef>
                <a:spcPts val="0"/>
              </a:spcBef>
              <a:buFont typeface="Arial" panose="020B0604020202020204" pitchFamily="34" charset="0"/>
              <a:buNone/>
            </a:pPr>
            <a:endParaRPr lang="en-US" sz="2800" dirty="0">
              <a:solidFill>
                <a:schemeClr val="bg2"/>
              </a:solidFill>
              <a:latin typeface="+mn-lt"/>
            </a:endParaRPr>
          </a:p>
          <a:p>
            <a:pPr marL="0" indent="0">
              <a:spcBef>
                <a:spcPts val="0"/>
              </a:spcBef>
              <a:buFont typeface="Arial" panose="020B0604020202020204" pitchFamily="34" charset="0"/>
              <a:buNone/>
            </a:pPr>
            <a:endParaRPr lang="en-US" sz="2800" dirty="0">
              <a:solidFill>
                <a:schemeClr val="bg2"/>
              </a:solidFill>
              <a:latin typeface="+mn-lt"/>
            </a:endParaRPr>
          </a:p>
          <a:p>
            <a:pPr marL="0" indent="0">
              <a:spcBef>
                <a:spcPts val="0"/>
              </a:spcBef>
              <a:buFont typeface="Arial" panose="020B0604020202020204" pitchFamily="34" charset="0"/>
              <a:buNone/>
            </a:pPr>
            <a:r>
              <a:rPr lang="en-US" sz="2800" dirty="0" err="1">
                <a:latin typeface="+mn-lt"/>
              </a:rPr>
              <a:t>GEDmatch</a:t>
            </a:r>
            <a:r>
              <a:rPr lang="en-US" sz="2800" dirty="0">
                <a:latin typeface="+mn-lt"/>
              </a:rPr>
              <a:t> – 200,000 – 2million users </a:t>
            </a:r>
          </a:p>
        </p:txBody>
      </p:sp>
      <p:pic>
        <p:nvPicPr>
          <p:cNvPr id="2" name="Picture 1">
            <a:extLst>
              <a:ext uri="{FF2B5EF4-FFF2-40B4-BE49-F238E27FC236}">
                <a16:creationId xmlns:a16="http://schemas.microsoft.com/office/drawing/2014/main" id="{409C3FF7-6F4F-46AA-95E4-41EE35FFC8C2}"/>
              </a:ext>
            </a:extLst>
          </p:cNvPr>
          <p:cNvPicPr>
            <a:picLocks noChangeAspect="1"/>
          </p:cNvPicPr>
          <p:nvPr/>
        </p:nvPicPr>
        <p:blipFill>
          <a:blip r:embed="rId3"/>
          <a:stretch>
            <a:fillRect/>
          </a:stretch>
        </p:blipFill>
        <p:spPr>
          <a:xfrm>
            <a:off x="7052324" y="3200091"/>
            <a:ext cx="5139674" cy="781050"/>
          </a:xfrm>
          <a:prstGeom prst="rect">
            <a:avLst/>
          </a:prstGeom>
        </p:spPr>
      </p:pic>
      <p:pic>
        <p:nvPicPr>
          <p:cNvPr id="3" name="Picture 2">
            <a:extLst>
              <a:ext uri="{FF2B5EF4-FFF2-40B4-BE49-F238E27FC236}">
                <a16:creationId xmlns:a16="http://schemas.microsoft.com/office/drawing/2014/main" id="{89DBFADC-C598-4A1E-862D-68C0A533A7F7}"/>
              </a:ext>
            </a:extLst>
          </p:cNvPr>
          <p:cNvPicPr>
            <a:picLocks noChangeAspect="1"/>
          </p:cNvPicPr>
          <p:nvPr/>
        </p:nvPicPr>
        <p:blipFill>
          <a:blip r:embed="rId4"/>
          <a:stretch>
            <a:fillRect/>
          </a:stretch>
        </p:blipFill>
        <p:spPr>
          <a:xfrm>
            <a:off x="7052323" y="3981141"/>
            <a:ext cx="5139675" cy="2321784"/>
          </a:xfrm>
          <a:prstGeom prst="rect">
            <a:avLst/>
          </a:prstGeom>
        </p:spPr>
      </p:pic>
      <p:sp>
        <p:nvSpPr>
          <p:cNvPr id="4" name="Oval 3">
            <a:extLst>
              <a:ext uri="{FF2B5EF4-FFF2-40B4-BE49-F238E27FC236}">
                <a16:creationId xmlns:a16="http://schemas.microsoft.com/office/drawing/2014/main" id="{F2EE949A-E54F-46E6-A583-A27A1253F1BF}"/>
              </a:ext>
            </a:extLst>
          </p:cNvPr>
          <p:cNvSpPr/>
          <p:nvPr/>
        </p:nvSpPr>
        <p:spPr>
          <a:xfrm>
            <a:off x="7052322" y="5389102"/>
            <a:ext cx="1660163" cy="3493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amilyTreeDNA - Sign In">
            <a:extLst>
              <a:ext uri="{FF2B5EF4-FFF2-40B4-BE49-F238E27FC236}">
                <a16:creationId xmlns:a16="http://schemas.microsoft.com/office/drawing/2014/main" id="{848813DC-1BC8-4611-8619-B24A7FCE22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5524" y="918375"/>
            <a:ext cx="4153275" cy="1955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965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55" y="795646"/>
            <a:ext cx="10589963" cy="5723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168" y="3970091"/>
            <a:ext cx="5057775"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59084" y="30357"/>
            <a:ext cx="4502887" cy="584775"/>
          </a:xfrm>
          <a:prstGeom prst="rect">
            <a:avLst/>
          </a:prstGeom>
        </p:spPr>
        <p:txBody>
          <a:bodyPr wrap="square">
            <a:spAutoFit/>
          </a:bodyPr>
          <a:lstStyle/>
          <a:p>
            <a:r>
              <a:rPr lang="en-US" sz="3200" dirty="0"/>
              <a:t>In the meantime</a:t>
            </a:r>
            <a:r>
              <a:rPr lang="mr-IN" sz="3200" dirty="0"/>
              <a:t>…</a:t>
            </a:r>
            <a:r>
              <a:rPr lang="en-US" sz="3200" dirty="0"/>
              <a:t>..</a:t>
            </a:r>
          </a:p>
        </p:txBody>
      </p:sp>
    </p:spTree>
    <p:extLst>
      <p:ext uri="{BB962C8B-B14F-4D97-AF65-F5344CB8AC3E}">
        <p14:creationId xmlns:p14="http://schemas.microsoft.com/office/powerpoint/2010/main" val="539694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1340" y="296348"/>
            <a:ext cx="5055776" cy="6040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1879" y="2125683"/>
            <a:ext cx="3479472" cy="830997"/>
          </a:xfrm>
          <a:prstGeom prst="rect">
            <a:avLst/>
          </a:prstGeom>
          <a:noFill/>
        </p:spPr>
        <p:txBody>
          <a:bodyPr wrap="square" rtlCol="0">
            <a:spAutoFit/>
          </a:bodyPr>
          <a:lstStyle/>
          <a:p>
            <a:r>
              <a:rPr lang="en-US" sz="2400" dirty="0"/>
              <a:t>Composite Sketch </a:t>
            </a:r>
          </a:p>
          <a:p>
            <a:r>
              <a:rPr lang="en-US" sz="2400" dirty="0"/>
              <a:t>Re-created in 2019</a:t>
            </a:r>
          </a:p>
        </p:txBody>
      </p:sp>
    </p:spTree>
    <p:extLst>
      <p:ext uri="{BB962C8B-B14F-4D97-AF65-F5344CB8AC3E}">
        <p14:creationId xmlns:p14="http://schemas.microsoft.com/office/powerpoint/2010/main" val="2229590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5" name="Shape 117">
            <a:extLst>
              <a:ext uri="{FF2B5EF4-FFF2-40B4-BE49-F238E27FC236}">
                <a16:creationId xmlns:a16="http://schemas.microsoft.com/office/drawing/2014/main" id="{16687C05-5A01-4F9B-93BD-2AAA2C7AC1C7}"/>
              </a:ext>
            </a:extLst>
          </p:cNvPr>
          <p:cNvSpPr txBox="1">
            <a:spLocks/>
          </p:cNvSpPr>
          <p:nvPr/>
        </p:nvSpPr>
        <p:spPr>
          <a:xfrm>
            <a:off x="0" y="2602247"/>
            <a:ext cx="3379637" cy="1546500"/>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r>
              <a:rPr lang="en" sz="5400" dirty="0">
                <a:solidFill>
                  <a:schemeClr val="bg2"/>
                </a:solidFill>
                <a:latin typeface="+mj-lt"/>
              </a:rPr>
              <a:t>FTDNA</a:t>
            </a:r>
          </a:p>
          <a:p>
            <a:r>
              <a:rPr lang="en" sz="5400" dirty="0">
                <a:solidFill>
                  <a:schemeClr val="bg2"/>
                </a:solidFill>
                <a:latin typeface="+mj-lt"/>
              </a:rPr>
              <a:t>Results </a:t>
            </a:r>
          </a:p>
        </p:txBody>
      </p:sp>
      <p:sp>
        <p:nvSpPr>
          <p:cNvPr id="8" name="Shape 118">
            <a:extLst>
              <a:ext uri="{FF2B5EF4-FFF2-40B4-BE49-F238E27FC236}">
                <a16:creationId xmlns:a16="http://schemas.microsoft.com/office/drawing/2014/main" id="{B1B63E48-8537-4B3B-840F-C0F0EFF5DEDB}"/>
              </a:ext>
            </a:extLst>
          </p:cNvPr>
          <p:cNvSpPr txBox="1">
            <a:spLocks/>
          </p:cNvSpPr>
          <p:nvPr/>
        </p:nvSpPr>
        <p:spPr>
          <a:xfrm>
            <a:off x="392263" y="2852298"/>
            <a:ext cx="5322737" cy="1046400"/>
          </a:xfrm>
          <a:prstGeom prst="rect">
            <a:avLst/>
          </a:prstGeom>
        </p:spPr>
        <p:txBody>
          <a:bodyPr vert="horz" wrap="square" lIns="91425" tIns="91425" rIns="91425" bIns="91425" rtlCol="0" anchor="t" anchorCtr="0">
            <a:noAutofit/>
          </a:bodyPr>
          <a:lstStyle>
            <a:defPPr marR="0" lvl="0" algn="l" rtl="0">
              <a:lnSpc>
                <a:spcPct val="100000"/>
              </a:lnSpc>
              <a:spcBef>
                <a:spcPts val="0"/>
              </a:spcBef>
              <a:spcAft>
                <a:spcPts val="0"/>
              </a:spcAft>
            </a:defPPr>
            <a:lvl1pPr marL="457200" marR="0" lvl="0" indent="-457200"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Char char="•"/>
              <a:tabLst/>
              <a:defRPr kumimoji="0" lang="en-US" sz="3000" b="0" i="0" u="none" strike="noStrike" kern="1200" cap="none" spc="0" normalizeH="0" baseline="0" noProof="0">
                <a:ln>
                  <a:noFill/>
                </a:ln>
                <a:solidFill>
                  <a:schemeClr val="tx1"/>
                </a:solidFill>
                <a:effectLst/>
                <a:uLnTx/>
                <a:uFillTx/>
                <a:latin typeface="Calibri" panose="020F0502020204030204"/>
                <a:ea typeface="Lato"/>
                <a:cs typeface="Lato"/>
                <a:sym typeface="Lato"/>
              </a:defRPr>
            </a:lvl1pPr>
            <a:lvl2pPr marL="685800" marR="0" lvl="1" indent="-2286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kumimoji="0" lang="en-US" sz="2400" b="0" i="0" u="none" strike="noStrike" kern="1200" cap="none" spc="0" normalizeH="0" baseline="0" noProof="0">
                <a:ln>
                  <a:noFill/>
                </a:ln>
                <a:solidFill>
                  <a:schemeClr val="tx1"/>
                </a:solidFill>
                <a:effectLst/>
                <a:uLnTx/>
                <a:uFillTx/>
                <a:latin typeface="Calibri" panose="020F0502020204030204"/>
                <a:ea typeface="Lato"/>
                <a:cs typeface="Lato"/>
                <a:sym typeface="Lato"/>
              </a:defRPr>
            </a:lvl2pPr>
            <a:lvl3pPr marL="1143000" marR="0" lvl="2"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kumimoji="0" lang="en-US" sz="2000" b="0" i="0" u="none" strike="noStrike" kern="1200" cap="none" spc="0" normalizeH="0" baseline="0" noProof="0">
                <a:ln>
                  <a:noFill/>
                </a:ln>
                <a:solidFill>
                  <a:schemeClr val="tx1"/>
                </a:solidFill>
                <a:effectLst/>
                <a:uLnTx/>
                <a:uFillTx/>
                <a:latin typeface="Calibri" panose="020F0502020204030204"/>
                <a:ea typeface="Lato"/>
                <a:cs typeface="Lato"/>
                <a:sym typeface="Lato"/>
              </a:defRPr>
            </a:lvl3pPr>
            <a:lvl4pPr marL="1600200" marR="0" lvl="3"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kumimoji="0" lang="en-US" sz="1800" b="0" i="0" u="none" strike="noStrike" kern="1200" cap="none" spc="0" normalizeH="0" baseline="0" noProof="0">
                <a:ln>
                  <a:noFill/>
                </a:ln>
                <a:solidFill>
                  <a:schemeClr val="tx1"/>
                </a:solidFill>
                <a:effectLst/>
                <a:uLnTx/>
                <a:uFillTx/>
                <a:latin typeface="Calibri" panose="020F0502020204030204"/>
                <a:ea typeface="Lato"/>
                <a:cs typeface="Lato"/>
                <a:sym typeface="Lato"/>
              </a:defRPr>
            </a:lvl4pPr>
            <a:lvl5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kumimoji="0" lang="en-US" sz="1800" b="0" i="0" u="none" strike="noStrike" kern="1200" cap="none" spc="0" normalizeH="0" baseline="0" noProof="0">
                <a:ln>
                  <a:noFill/>
                </a:ln>
                <a:solidFill>
                  <a:schemeClr val="tx1"/>
                </a:solidFill>
                <a:effectLst/>
                <a:uLnTx/>
                <a:uFillTx/>
                <a:latin typeface="Calibri" panose="020F0502020204030204"/>
                <a:ea typeface="Lato"/>
                <a:cs typeface="Lato"/>
                <a:sym typeface="Lato"/>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indent="0">
              <a:spcBef>
                <a:spcPts val="0"/>
              </a:spcBef>
              <a:buFont typeface="Arial" panose="020B0604020202020204" pitchFamily="34" charset="0"/>
              <a:buNone/>
            </a:pPr>
            <a:r>
              <a:rPr lang="en-US" sz="2400" dirty="0">
                <a:solidFill>
                  <a:schemeClr val="lt1"/>
                </a:solidFill>
                <a:latin typeface="+mn-lt"/>
              </a:rPr>
              <a:t>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760" y="-11690"/>
            <a:ext cx="9540240" cy="67743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7327075" y="546265"/>
            <a:ext cx="831273" cy="617517"/>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4BF2B64-15F7-4F69-BC48-67EB28A93F13}"/>
              </a:ext>
            </a:extLst>
          </p:cNvPr>
          <p:cNvSpPr/>
          <p:nvPr/>
        </p:nvSpPr>
        <p:spPr>
          <a:xfrm>
            <a:off x="5813778" y="733778"/>
            <a:ext cx="1286933" cy="5802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EEC2AE2-A6C4-4043-8BF5-E121A933CB86}"/>
              </a:ext>
            </a:extLst>
          </p:cNvPr>
          <p:cNvSpPr/>
          <p:nvPr/>
        </p:nvSpPr>
        <p:spPr>
          <a:xfrm>
            <a:off x="3506663" y="733778"/>
            <a:ext cx="846667" cy="265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EC6400-9B20-4CC1-A02B-46797FE7AA20}"/>
              </a:ext>
            </a:extLst>
          </p:cNvPr>
          <p:cNvSpPr/>
          <p:nvPr/>
        </p:nvSpPr>
        <p:spPr>
          <a:xfrm>
            <a:off x="3476389" y="2315239"/>
            <a:ext cx="965495" cy="287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68BC56D-C2BA-456D-B4D3-21A21EC7D3C4}"/>
              </a:ext>
            </a:extLst>
          </p:cNvPr>
          <p:cNvSpPr/>
          <p:nvPr/>
        </p:nvSpPr>
        <p:spPr>
          <a:xfrm>
            <a:off x="3481739" y="3898698"/>
            <a:ext cx="846667" cy="250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9A6550-217F-4F9A-AEC0-3BE0A87E97AB}"/>
              </a:ext>
            </a:extLst>
          </p:cNvPr>
          <p:cNvSpPr/>
          <p:nvPr/>
        </p:nvSpPr>
        <p:spPr>
          <a:xfrm>
            <a:off x="3476388" y="5466235"/>
            <a:ext cx="846667" cy="291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C44A29D-AA56-4C39-AD37-93A5FE999851}"/>
              </a:ext>
            </a:extLst>
          </p:cNvPr>
          <p:cNvSpPr/>
          <p:nvPr/>
        </p:nvSpPr>
        <p:spPr>
          <a:xfrm>
            <a:off x="3448461" y="6265334"/>
            <a:ext cx="963072" cy="214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33A5F3-F91B-4320-89B5-932DB65AA33E}"/>
              </a:ext>
            </a:extLst>
          </p:cNvPr>
          <p:cNvSpPr/>
          <p:nvPr/>
        </p:nvSpPr>
        <p:spPr>
          <a:xfrm>
            <a:off x="3475801" y="4679636"/>
            <a:ext cx="963072" cy="214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EA401DA-A82F-4A06-8B4E-A1E5D9D70A6E}"/>
              </a:ext>
            </a:extLst>
          </p:cNvPr>
          <p:cNvSpPr/>
          <p:nvPr/>
        </p:nvSpPr>
        <p:spPr>
          <a:xfrm>
            <a:off x="3418186" y="3107077"/>
            <a:ext cx="963072" cy="214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72FB6E1-AA07-442E-B5B7-0A4C89BB4743}"/>
              </a:ext>
            </a:extLst>
          </p:cNvPr>
          <p:cNvSpPr/>
          <p:nvPr/>
        </p:nvSpPr>
        <p:spPr>
          <a:xfrm>
            <a:off x="3475801" y="1563692"/>
            <a:ext cx="963072" cy="214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E0330EE-F83C-4DB7-96AB-6D5281BC15D4}"/>
              </a:ext>
            </a:extLst>
          </p:cNvPr>
          <p:cNvPicPr>
            <a:picLocks noChangeAspect="1"/>
          </p:cNvPicPr>
          <p:nvPr/>
        </p:nvPicPr>
        <p:blipFill>
          <a:blip r:embed="rId4"/>
          <a:stretch>
            <a:fillRect/>
          </a:stretch>
        </p:blipFill>
        <p:spPr>
          <a:xfrm>
            <a:off x="2867378" y="5171481"/>
            <a:ext cx="639285" cy="776167"/>
          </a:xfrm>
          <a:prstGeom prst="rect">
            <a:avLst/>
          </a:prstGeom>
        </p:spPr>
      </p:pic>
      <p:sp>
        <p:nvSpPr>
          <p:cNvPr id="16" name="Rectangle 15">
            <a:extLst>
              <a:ext uri="{FF2B5EF4-FFF2-40B4-BE49-F238E27FC236}">
                <a16:creationId xmlns:a16="http://schemas.microsoft.com/office/drawing/2014/main" id="{3BAC7859-0999-4D41-927B-82FF14D6A269}"/>
              </a:ext>
            </a:extLst>
          </p:cNvPr>
          <p:cNvSpPr/>
          <p:nvPr/>
        </p:nvSpPr>
        <p:spPr>
          <a:xfrm>
            <a:off x="10706335" y="2949424"/>
            <a:ext cx="1192154" cy="5727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4524D13-932E-4334-87E4-5553DC4859A0}"/>
              </a:ext>
            </a:extLst>
          </p:cNvPr>
          <p:cNvSpPr/>
          <p:nvPr/>
        </p:nvSpPr>
        <p:spPr>
          <a:xfrm>
            <a:off x="10706335" y="4500525"/>
            <a:ext cx="1192154" cy="5727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2937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5" name="Shape 117">
            <a:extLst>
              <a:ext uri="{FF2B5EF4-FFF2-40B4-BE49-F238E27FC236}">
                <a16:creationId xmlns:a16="http://schemas.microsoft.com/office/drawing/2014/main" id="{16687C05-5A01-4F9B-93BD-2AAA2C7AC1C7}"/>
              </a:ext>
            </a:extLst>
          </p:cNvPr>
          <p:cNvSpPr txBox="1">
            <a:spLocks/>
          </p:cNvSpPr>
          <p:nvPr/>
        </p:nvSpPr>
        <p:spPr>
          <a:xfrm>
            <a:off x="0" y="2602247"/>
            <a:ext cx="3379637" cy="1546500"/>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r>
              <a:rPr lang="en" sz="4800" dirty="0">
                <a:solidFill>
                  <a:schemeClr val="bg2"/>
                </a:solidFill>
                <a:latin typeface="+mj-lt"/>
              </a:rPr>
              <a:t>GEDmatch</a:t>
            </a:r>
          </a:p>
          <a:p>
            <a:r>
              <a:rPr lang="en" sz="4800" dirty="0">
                <a:solidFill>
                  <a:schemeClr val="bg2"/>
                </a:solidFill>
                <a:latin typeface="+mj-lt"/>
              </a:rPr>
              <a:t>Results </a:t>
            </a:r>
          </a:p>
        </p:txBody>
      </p:sp>
      <p:sp>
        <p:nvSpPr>
          <p:cNvPr id="8" name="Shape 118">
            <a:extLst>
              <a:ext uri="{FF2B5EF4-FFF2-40B4-BE49-F238E27FC236}">
                <a16:creationId xmlns:a16="http://schemas.microsoft.com/office/drawing/2014/main" id="{B1B63E48-8537-4B3B-840F-C0F0EFF5DEDB}"/>
              </a:ext>
            </a:extLst>
          </p:cNvPr>
          <p:cNvSpPr txBox="1">
            <a:spLocks/>
          </p:cNvSpPr>
          <p:nvPr/>
        </p:nvSpPr>
        <p:spPr>
          <a:xfrm>
            <a:off x="392263" y="2852298"/>
            <a:ext cx="5322737" cy="1046400"/>
          </a:xfrm>
          <a:prstGeom prst="rect">
            <a:avLst/>
          </a:prstGeom>
        </p:spPr>
        <p:txBody>
          <a:bodyPr vert="horz" wrap="square" lIns="91425" tIns="91425" rIns="91425" bIns="91425" rtlCol="0" anchor="t" anchorCtr="0">
            <a:noAutofit/>
          </a:bodyPr>
          <a:lstStyle>
            <a:defPPr marR="0" lvl="0" algn="l" rtl="0">
              <a:lnSpc>
                <a:spcPct val="100000"/>
              </a:lnSpc>
              <a:spcBef>
                <a:spcPts val="0"/>
              </a:spcBef>
              <a:spcAft>
                <a:spcPts val="0"/>
              </a:spcAft>
            </a:defPPr>
            <a:lvl1pPr marL="457200" marR="0" lvl="0" indent="-457200"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Char char="•"/>
              <a:tabLst/>
              <a:defRPr kumimoji="0" lang="en-US" sz="3000" b="0" i="0" u="none" strike="noStrike" kern="1200" cap="none" spc="0" normalizeH="0" baseline="0" noProof="0">
                <a:ln>
                  <a:noFill/>
                </a:ln>
                <a:solidFill>
                  <a:schemeClr val="tx1"/>
                </a:solidFill>
                <a:effectLst/>
                <a:uLnTx/>
                <a:uFillTx/>
                <a:latin typeface="Calibri" panose="020F0502020204030204"/>
                <a:ea typeface="Lato"/>
                <a:cs typeface="Lato"/>
                <a:sym typeface="Lato"/>
              </a:defRPr>
            </a:lvl1pPr>
            <a:lvl2pPr marL="685800" marR="0" lvl="1" indent="-2286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kumimoji="0" lang="en-US" sz="2400" b="0" i="0" u="none" strike="noStrike" kern="1200" cap="none" spc="0" normalizeH="0" baseline="0" noProof="0">
                <a:ln>
                  <a:noFill/>
                </a:ln>
                <a:solidFill>
                  <a:schemeClr val="tx1"/>
                </a:solidFill>
                <a:effectLst/>
                <a:uLnTx/>
                <a:uFillTx/>
                <a:latin typeface="Calibri" panose="020F0502020204030204"/>
                <a:ea typeface="Lato"/>
                <a:cs typeface="Lato"/>
                <a:sym typeface="Lato"/>
              </a:defRPr>
            </a:lvl2pPr>
            <a:lvl3pPr marL="1143000" marR="0" lvl="2"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kumimoji="0" lang="en-US" sz="2000" b="0" i="0" u="none" strike="noStrike" kern="1200" cap="none" spc="0" normalizeH="0" baseline="0" noProof="0">
                <a:ln>
                  <a:noFill/>
                </a:ln>
                <a:solidFill>
                  <a:schemeClr val="tx1"/>
                </a:solidFill>
                <a:effectLst/>
                <a:uLnTx/>
                <a:uFillTx/>
                <a:latin typeface="Calibri" panose="020F0502020204030204"/>
                <a:ea typeface="Lato"/>
                <a:cs typeface="Lato"/>
                <a:sym typeface="Lato"/>
              </a:defRPr>
            </a:lvl3pPr>
            <a:lvl4pPr marL="1600200" marR="0" lvl="3"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kumimoji="0" lang="en-US" sz="1800" b="0" i="0" u="none" strike="noStrike" kern="1200" cap="none" spc="0" normalizeH="0" baseline="0" noProof="0">
                <a:ln>
                  <a:noFill/>
                </a:ln>
                <a:solidFill>
                  <a:schemeClr val="tx1"/>
                </a:solidFill>
                <a:effectLst/>
                <a:uLnTx/>
                <a:uFillTx/>
                <a:latin typeface="Calibri" panose="020F0502020204030204"/>
                <a:ea typeface="Lato"/>
                <a:cs typeface="Lato"/>
                <a:sym typeface="Lato"/>
              </a:defRPr>
            </a:lvl4pPr>
            <a:lvl5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kumimoji="0" lang="en-US" sz="1800" b="0" i="0" u="none" strike="noStrike" kern="1200" cap="none" spc="0" normalizeH="0" baseline="0" noProof="0">
                <a:ln>
                  <a:noFill/>
                </a:ln>
                <a:solidFill>
                  <a:schemeClr val="tx1"/>
                </a:solidFill>
                <a:effectLst/>
                <a:uLnTx/>
                <a:uFillTx/>
                <a:latin typeface="Calibri" panose="020F0502020204030204"/>
                <a:ea typeface="Lato"/>
                <a:cs typeface="Lato"/>
                <a:sym typeface="Lato"/>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indent="0">
              <a:spcBef>
                <a:spcPts val="0"/>
              </a:spcBef>
              <a:buFont typeface="Arial" panose="020B0604020202020204" pitchFamily="34" charset="0"/>
              <a:buNone/>
            </a:pPr>
            <a:r>
              <a:rPr lang="en-US" sz="2400" dirty="0">
                <a:solidFill>
                  <a:schemeClr val="lt1"/>
                </a:solidFill>
                <a:latin typeface="+mn-lt"/>
              </a:rPr>
              <a:t>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1780" y="0"/>
            <a:ext cx="935944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9155875" y="973777"/>
            <a:ext cx="831273" cy="617517"/>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F5F549A-9FAD-4169-86DC-90050FCFE6C3}"/>
              </a:ext>
            </a:extLst>
          </p:cNvPr>
          <p:cNvSpPr/>
          <p:nvPr/>
        </p:nvSpPr>
        <p:spPr>
          <a:xfrm>
            <a:off x="6366933" y="1162756"/>
            <a:ext cx="2159847" cy="5695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B8B9BEB-000F-49E6-B47C-87B4D220412C}"/>
              </a:ext>
            </a:extLst>
          </p:cNvPr>
          <p:cNvSpPr/>
          <p:nvPr/>
        </p:nvSpPr>
        <p:spPr>
          <a:xfrm>
            <a:off x="4073441" y="1200372"/>
            <a:ext cx="722489" cy="225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5BB1648-6B3E-4DB6-88C6-48EB0A2F5926}"/>
              </a:ext>
            </a:extLst>
          </p:cNvPr>
          <p:cNvSpPr/>
          <p:nvPr/>
        </p:nvSpPr>
        <p:spPr>
          <a:xfrm>
            <a:off x="4021717" y="1828800"/>
            <a:ext cx="825936" cy="310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A9F5A3F-D58A-4A1A-AD13-294F9E4471F4}"/>
              </a:ext>
            </a:extLst>
          </p:cNvPr>
          <p:cNvSpPr/>
          <p:nvPr/>
        </p:nvSpPr>
        <p:spPr>
          <a:xfrm>
            <a:off x="4073441" y="2541874"/>
            <a:ext cx="825936" cy="259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DE3B58-AE33-4B5A-8F05-2905E01A5553}"/>
              </a:ext>
            </a:extLst>
          </p:cNvPr>
          <p:cNvSpPr/>
          <p:nvPr/>
        </p:nvSpPr>
        <p:spPr>
          <a:xfrm>
            <a:off x="4219697" y="2852298"/>
            <a:ext cx="825936" cy="259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216359-8B97-46C6-AAF5-658A4CEFFDE2}"/>
              </a:ext>
            </a:extLst>
          </p:cNvPr>
          <p:cNvSpPr/>
          <p:nvPr/>
        </p:nvSpPr>
        <p:spPr>
          <a:xfrm>
            <a:off x="4233860" y="3214348"/>
            <a:ext cx="825936" cy="259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6F86CA7-4D30-4C46-97D3-84925D60A2B4}"/>
              </a:ext>
            </a:extLst>
          </p:cNvPr>
          <p:cNvSpPr/>
          <p:nvPr/>
        </p:nvSpPr>
        <p:spPr>
          <a:xfrm>
            <a:off x="4047349" y="3532270"/>
            <a:ext cx="825936" cy="259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59E62B3-F34F-477C-9A9E-A98C5A45EAEF}"/>
              </a:ext>
            </a:extLst>
          </p:cNvPr>
          <p:cNvSpPr/>
          <p:nvPr/>
        </p:nvSpPr>
        <p:spPr>
          <a:xfrm>
            <a:off x="4135107" y="4189265"/>
            <a:ext cx="825936" cy="259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4864BC0-3C26-4250-BD9E-9E440A6AC46E}"/>
              </a:ext>
            </a:extLst>
          </p:cNvPr>
          <p:cNvSpPr/>
          <p:nvPr/>
        </p:nvSpPr>
        <p:spPr>
          <a:xfrm>
            <a:off x="4149270" y="4548715"/>
            <a:ext cx="825936" cy="259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109AAB-CFD8-4E1D-8203-428D1BBF009F}"/>
              </a:ext>
            </a:extLst>
          </p:cNvPr>
          <p:cNvSpPr/>
          <p:nvPr/>
        </p:nvSpPr>
        <p:spPr>
          <a:xfrm>
            <a:off x="4162444" y="4839282"/>
            <a:ext cx="825936" cy="259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19BAB87-4660-4446-AB91-924A895677C9}"/>
              </a:ext>
            </a:extLst>
          </p:cNvPr>
          <p:cNvSpPr/>
          <p:nvPr/>
        </p:nvSpPr>
        <p:spPr>
          <a:xfrm>
            <a:off x="4047349" y="5523973"/>
            <a:ext cx="825936" cy="259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B75077C-D03E-409B-A892-DC63199FC6D4}"/>
              </a:ext>
            </a:extLst>
          </p:cNvPr>
          <p:cNvSpPr/>
          <p:nvPr/>
        </p:nvSpPr>
        <p:spPr>
          <a:xfrm>
            <a:off x="3973303" y="5883423"/>
            <a:ext cx="825936" cy="259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AC7E030-90AE-44D8-A46D-7FCA7C101634}"/>
              </a:ext>
            </a:extLst>
          </p:cNvPr>
          <p:cNvSpPr/>
          <p:nvPr/>
        </p:nvSpPr>
        <p:spPr>
          <a:xfrm>
            <a:off x="3974040" y="6184746"/>
            <a:ext cx="825936" cy="259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D7DCF4B-EFFC-4147-9175-3AAD77E22989}"/>
              </a:ext>
            </a:extLst>
          </p:cNvPr>
          <p:cNvSpPr/>
          <p:nvPr/>
        </p:nvSpPr>
        <p:spPr>
          <a:xfrm>
            <a:off x="4145434" y="6521373"/>
            <a:ext cx="825936" cy="259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6176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47" y="265174"/>
            <a:ext cx="10687792" cy="601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2208810" y="2339439"/>
            <a:ext cx="748146" cy="57001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170717" y="2339439"/>
            <a:ext cx="748146" cy="57001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946573" y="1769423"/>
            <a:ext cx="748146" cy="57001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45625" y="4890655"/>
            <a:ext cx="748146" cy="57001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88774" y="4890655"/>
            <a:ext cx="748146" cy="57001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37464" y="4890655"/>
            <a:ext cx="748146" cy="57001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88774" y="5613071"/>
            <a:ext cx="748146" cy="57001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58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262" y="384237"/>
            <a:ext cx="11150929" cy="6135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7944" y="5320834"/>
            <a:ext cx="1817811" cy="1136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4894" y="5319300"/>
            <a:ext cx="1914794" cy="1144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4895" y="3678526"/>
            <a:ext cx="1914793" cy="1144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6822" y="443820"/>
            <a:ext cx="1898071" cy="117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7287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590" y="1693224"/>
            <a:ext cx="4667258" cy="4862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152" y="2314602"/>
            <a:ext cx="4548377" cy="2633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hape 117">
            <a:extLst>
              <a:ext uri="{FF2B5EF4-FFF2-40B4-BE49-F238E27FC236}">
                <a16:creationId xmlns:a16="http://schemas.microsoft.com/office/drawing/2014/main" id="{94399E4A-5530-443C-A7C9-52B66672DBA3}"/>
              </a:ext>
            </a:extLst>
          </p:cNvPr>
          <p:cNvSpPr txBox="1">
            <a:spLocks/>
          </p:cNvSpPr>
          <p:nvPr/>
        </p:nvSpPr>
        <p:spPr>
          <a:xfrm>
            <a:off x="102741" y="146724"/>
            <a:ext cx="10243335" cy="1546500"/>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r>
              <a:rPr lang="en-US" sz="4800" dirty="0">
                <a:solidFill>
                  <a:schemeClr val="bg2"/>
                </a:solidFill>
                <a:latin typeface="+mj-lt"/>
              </a:rPr>
              <a:t>Genetic Genealogy vendor will use results to build a family tree.</a:t>
            </a:r>
            <a:endParaRPr lang="en" sz="4800" dirty="0">
              <a:solidFill>
                <a:schemeClr val="bg2"/>
              </a:solidFill>
              <a:latin typeface="+mj-lt"/>
            </a:endParaRPr>
          </a:p>
        </p:txBody>
      </p:sp>
    </p:spTree>
    <p:extLst>
      <p:ext uri="{BB962C8B-B14F-4D97-AF65-F5344CB8AC3E}">
        <p14:creationId xmlns:p14="http://schemas.microsoft.com/office/powerpoint/2010/main" val="4156967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F355D-45E1-413B-A4D2-58A0D7F518F1}"/>
              </a:ext>
            </a:extLst>
          </p:cNvPr>
          <p:cNvSpPr>
            <a:spLocks noGrp="1"/>
          </p:cNvSpPr>
          <p:nvPr>
            <p:ph type="title"/>
          </p:nvPr>
        </p:nvSpPr>
        <p:spPr/>
        <p:txBody>
          <a:bodyPr>
            <a:normAutofit/>
          </a:bodyPr>
          <a:lstStyle/>
          <a:p>
            <a:r>
              <a:rPr lang="en-US" dirty="0"/>
              <a:t>Maricopa County Attorney’s Office </a:t>
            </a:r>
          </a:p>
        </p:txBody>
      </p:sp>
      <p:sp>
        <p:nvSpPr>
          <p:cNvPr id="3" name="Text Placeholder 2">
            <a:extLst>
              <a:ext uri="{FF2B5EF4-FFF2-40B4-BE49-F238E27FC236}">
                <a16:creationId xmlns:a16="http://schemas.microsoft.com/office/drawing/2014/main" id="{69BDBA52-2BB9-4B0A-9B61-7FAD169A15D6}"/>
              </a:ext>
            </a:extLst>
          </p:cNvPr>
          <p:cNvSpPr>
            <a:spLocks noGrp="1"/>
          </p:cNvSpPr>
          <p:nvPr>
            <p:ph type="body" idx="1"/>
          </p:nvPr>
        </p:nvSpPr>
        <p:spPr/>
        <p:txBody>
          <a:bodyPr/>
          <a:lstStyle/>
          <a:p>
            <a:pPr marL="457200" indent="-457200">
              <a:buFont typeface="Wingdings" pitchFamily="2" charset="2"/>
              <a:buChar char="Ø"/>
            </a:pPr>
            <a:r>
              <a:rPr lang="en-US" dirty="0"/>
              <a:t>South-Centrally located in Arizona</a:t>
            </a:r>
          </a:p>
          <a:p>
            <a:endParaRPr lang="en-US" dirty="0"/>
          </a:p>
          <a:p>
            <a:pPr marL="457200" indent="-457200">
              <a:buFont typeface="Wingdings" pitchFamily="2" charset="2"/>
              <a:buChar char="Ø"/>
            </a:pPr>
            <a:r>
              <a:rPr lang="en-US" dirty="0"/>
              <a:t>Population:  Approximately 4.5 million</a:t>
            </a:r>
          </a:p>
          <a:p>
            <a:pPr marL="457200" indent="-457200">
              <a:buFont typeface="Wingdings" pitchFamily="2" charset="2"/>
              <a:buChar char="Ø"/>
            </a:pPr>
            <a:endParaRPr lang="en-US" dirty="0"/>
          </a:p>
          <a:p>
            <a:pPr marL="457200" indent="-457200">
              <a:buFont typeface="Wingdings" pitchFamily="2" charset="2"/>
              <a:buChar char="Ø"/>
            </a:pPr>
            <a:r>
              <a:rPr lang="en-US" dirty="0"/>
              <a:t>4</a:t>
            </a:r>
            <a:r>
              <a:rPr lang="en-US" baseline="30000" dirty="0"/>
              <a:t>th</a:t>
            </a:r>
            <a:r>
              <a:rPr lang="en-US" dirty="0"/>
              <a:t> Largest County in U.S.</a:t>
            </a:r>
          </a:p>
          <a:p>
            <a:pPr marL="457200" indent="-457200">
              <a:buFont typeface="Wingdings" pitchFamily="2" charset="2"/>
              <a:buChar char="Ø"/>
            </a:pPr>
            <a:endParaRPr lang="en-US" dirty="0"/>
          </a:p>
          <a:p>
            <a:pPr marL="457200" indent="-457200">
              <a:buFont typeface="Wingdings" pitchFamily="2" charset="2"/>
              <a:buChar char="Ø"/>
            </a:pPr>
            <a:r>
              <a:rPr lang="en-US" dirty="0"/>
              <a:t>25 Police Agencies</a:t>
            </a:r>
          </a:p>
          <a:p>
            <a:pPr marL="457200" indent="-457200">
              <a:buFont typeface="Wingdings" pitchFamily="2" charset="2"/>
              <a:buChar char="Ø"/>
            </a:pPr>
            <a:endParaRPr lang="en-US" dirty="0"/>
          </a:p>
          <a:p>
            <a:pPr marL="457200" indent="-457200">
              <a:buFont typeface="Wingdings" pitchFamily="2" charset="2"/>
              <a:buChar char="Ø"/>
            </a:pPr>
            <a:r>
              <a:rPr lang="en-US" dirty="0"/>
              <a:t>4 Public Labs (DPS, Phoenix, Mesa, and Scottsdale)</a:t>
            </a:r>
          </a:p>
        </p:txBody>
      </p:sp>
      <p:pic>
        <p:nvPicPr>
          <p:cNvPr id="4" name="Picture 3" descr="A close up of a sign&#10;&#10;Description automatically generated">
            <a:extLst>
              <a:ext uri="{FF2B5EF4-FFF2-40B4-BE49-F238E27FC236}">
                <a16:creationId xmlns:a16="http://schemas.microsoft.com/office/drawing/2014/main" id="{07281EAF-D2A3-A043-ADF6-0BD8CDFCC022}"/>
              </a:ext>
            </a:extLst>
          </p:cNvPr>
          <p:cNvPicPr>
            <a:picLocks noChangeAspect="1"/>
          </p:cNvPicPr>
          <p:nvPr/>
        </p:nvPicPr>
        <p:blipFill>
          <a:blip r:embed="rId2"/>
          <a:stretch>
            <a:fillRect/>
          </a:stretch>
        </p:blipFill>
        <p:spPr>
          <a:xfrm>
            <a:off x="9144000" y="284348"/>
            <a:ext cx="1355012" cy="1359851"/>
          </a:xfrm>
          <a:prstGeom prst="rect">
            <a:avLst/>
          </a:prstGeom>
        </p:spPr>
      </p:pic>
      <p:pic>
        <p:nvPicPr>
          <p:cNvPr id="8" name="Picture 7" descr="A close up of a map&#10;&#10;Description automatically generated">
            <a:extLst>
              <a:ext uri="{FF2B5EF4-FFF2-40B4-BE49-F238E27FC236}">
                <a16:creationId xmlns:a16="http://schemas.microsoft.com/office/drawing/2014/main" id="{6D6D43B9-0AA9-3447-9316-204FEFA65FEF}"/>
              </a:ext>
            </a:extLst>
          </p:cNvPr>
          <p:cNvPicPr>
            <a:picLocks noChangeAspect="1"/>
          </p:cNvPicPr>
          <p:nvPr/>
        </p:nvPicPr>
        <p:blipFill>
          <a:blip r:embed="rId3"/>
          <a:stretch>
            <a:fillRect/>
          </a:stretch>
        </p:blipFill>
        <p:spPr>
          <a:xfrm>
            <a:off x="7939525" y="1861051"/>
            <a:ext cx="3021151" cy="3811732"/>
          </a:xfrm>
          <a:prstGeom prst="rect">
            <a:avLst/>
          </a:prstGeom>
        </p:spPr>
      </p:pic>
    </p:spTree>
    <p:extLst>
      <p:ext uri="{BB962C8B-B14F-4D97-AF65-F5344CB8AC3E}">
        <p14:creationId xmlns:p14="http://schemas.microsoft.com/office/powerpoint/2010/main" val="3887333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647" y="1645920"/>
            <a:ext cx="10371773" cy="493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4686300" y="4389120"/>
            <a:ext cx="3063240" cy="192024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H="1" flipV="1">
            <a:off x="8609610" y="5747657"/>
            <a:ext cx="11876" cy="73627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Shape 117">
            <a:extLst>
              <a:ext uri="{FF2B5EF4-FFF2-40B4-BE49-F238E27FC236}">
                <a16:creationId xmlns:a16="http://schemas.microsoft.com/office/drawing/2014/main" id="{8D551E55-7332-4AED-BB8D-A07C328D3C21}"/>
              </a:ext>
            </a:extLst>
          </p:cNvPr>
          <p:cNvSpPr txBox="1">
            <a:spLocks/>
          </p:cNvSpPr>
          <p:nvPr/>
        </p:nvSpPr>
        <p:spPr>
          <a:xfrm>
            <a:off x="4406181" y="596887"/>
            <a:ext cx="3379637" cy="758274"/>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pPr algn="ctr"/>
            <a:r>
              <a:rPr lang="en" sz="6000" dirty="0">
                <a:solidFill>
                  <a:schemeClr val="bg2"/>
                </a:solidFill>
                <a:latin typeface="+mj-lt"/>
              </a:rPr>
              <a:t>Results</a:t>
            </a:r>
            <a:r>
              <a:rPr lang="en" sz="4800" dirty="0">
                <a:solidFill>
                  <a:schemeClr val="bg2"/>
                </a:solidFill>
                <a:latin typeface="+mj-lt"/>
              </a:rPr>
              <a:t> </a:t>
            </a:r>
          </a:p>
        </p:txBody>
      </p:sp>
    </p:spTree>
    <p:extLst>
      <p:ext uri="{BB962C8B-B14F-4D97-AF65-F5344CB8AC3E}">
        <p14:creationId xmlns:p14="http://schemas.microsoft.com/office/powerpoint/2010/main" val="390224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73146"/>
            <a:ext cx="12192000" cy="4031873"/>
          </a:xfrm>
          <a:prstGeom prst="rect">
            <a:avLst/>
          </a:prstGeom>
        </p:spPr>
        <p:txBody>
          <a:bodyPr wrap="square">
            <a:spAutoFit/>
          </a:bodyPr>
          <a:lstStyle/>
          <a:p>
            <a:pPr marL="457200" indent="-457200">
              <a:buFont typeface="Arial" panose="020B0604020202020204" pitchFamily="34" charset="0"/>
              <a:buChar char="•"/>
            </a:pPr>
            <a:r>
              <a:rPr lang="en-US" sz="3200" dirty="0"/>
              <a:t>DNA</a:t>
            </a:r>
          </a:p>
          <a:p>
            <a:pPr lvl="3"/>
            <a:r>
              <a:rPr lang="en-US" sz="3200" dirty="0"/>
              <a:t>	Genealogy match </a:t>
            </a:r>
            <a:r>
              <a:rPr lang="mr-IN" sz="3200" dirty="0"/>
              <a:t>–</a:t>
            </a:r>
            <a:r>
              <a:rPr lang="en-US" sz="3200" dirty="0"/>
              <a:t> DNA confirmation  (Surreptitious Sample)</a:t>
            </a:r>
          </a:p>
          <a:p>
            <a:endParaRPr lang="en-US" sz="3200" dirty="0"/>
          </a:p>
          <a:p>
            <a:pPr marL="457200" indent="-457200">
              <a:buFont typeface="Arial" panose="020B0604020202020204" pitchFamily="34" charset="0"/>
              <a:buChar char="•"/>
            </a:pPr>
            <a:r>
              <a:rPr lang="en-US" sz="3200" dirty="0"/>
              <a:t>Geographical Location </a:t>
            </a:r>
          </a:p>
          <a:p>
            <a:r>
              <a:rPr lang="en-US" sz="3200" dirty="0"/>
              <a:t>	Present in jurisdiction during the date and time of the crime</a:t>
            </a:r>
          </a:p>
          <a:p>
            <a:endParaRPr lang="en-US" sz="3200" dirty="0"/>
          </a:p>
          <a:p>
            <a:pPr marL="457200" indent="-457200">
              <a:buFont typeface="Arial" panose="020B0604020202020204" pitchFamily="34" charset="0"/>
              <a:buChar char="•"/>
            </a:pPr>
            <a:r>
              <a:rPr lang="en-US" sz="3200" dirty="0"/>
              <a:t>Historical Information (Interviews) </a:t>
            </a:r>
          </a:p>
          <a:p>
            <a:r>
              <a:rPr lang="en-US" sz="3200" dirty="0"/>
              <a:t>	Family, friends and witness statements regarding suspect </a:t>
            </a:r>
          </a:p>
        </p:txBody>
      </p:sp>
      <p:sp>
        <p:nvSpPr>
          <p:cNvPr id="4" name="Shape 117">
            <a:extLst>
              <a:ext uri="{FF2B5EF4-FFF2-40B4-BE49-F238E27FC236}">
                <a16:creationId xmlns:a16="http://schemas.microsoft.com/office/drawing/2014/main" id="{8DA9415D-7651-4540-8224-6CD5D2727F50}"/>
              </a:ext>
            </a:extLst>
          </p:cNvPr>
          <p:cNvSpPr txBox="1">
            <a:spLocks/>
          </p:cNvSpPr>
          <p:nvPr/>
        </p:nvSpPr>
        <p:spPr>
          <a:xfrm>
            <a:off x="883577" y="218642"/>
            <a:ext cx="10424845" cy="1546500"/>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pPr algn="ctr"/>
            <a:r>
              <a:rPr lang="en" sz="4800" dirty="0">
                <a:solidFill>
                  <a:schemeClr val="bg2"/>
                </a:solidFill>
                <a:latin typeface="+mj-lt"/>
              </a:rPr>
              <a:t>3 </a:t>
            </a:r>
            <a:r>
              <a:rPr lang="en-US" sz="4800" dirty="0">
                <a:solidFill>
                  <a:schemeClr val="bg2"/>
                </a:solidFill>
                <a:latin typeface="+mj-lt"/>
              </a:rPr>
              <a:t>crucial elements for a Genetic Genealogy cold case</a:t>
            </a:r>
            <a:endParaRPr lang="en" sz="4800" dirty="0">
              <a:solidFill>
                <a:schemeClr val="bg2"/>
              </a:solidFill>
              <a:latin typeface="+mj-lt"/>
            </a:endParaRPr>
          </a:p>
        </p:txBody>
      </p:sp>
    </p:spTree>
    <p:extLst>
      <p:ext uri="{BB962C8B-B14F-4D97-AF65-F5344CB8AC3E}">
        <p14:creationId xmlns:p14="http://schemas.microsoft.com/office/powerpoint/2010/main" val="2711837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975" y="1573583"/>
            <a:ext cx="2705334" cy="1157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965" y="1565274"/>
            <a:ext cx="2367793" cy="1166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7982" y="1631949"/>
            <a:ext cx="2748583" cy="93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5111" y="2953820"/>
            <a:ext cx="1011773" cy="1011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321" y="2957367"/>
            <a:ext cx="1019691" cy="101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2060" y="2957367"/>
            <a:ext cx="1008227" cy="1008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656" y="4390984"/>
            <a:ext cx="1395022" cy="81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6624" y="4390984"/>
            <a:ext cx="1395022" cy="81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9"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15338" y="4390984"/>
            <a:ext cx="1338709" cy="81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35474" y="4670507"/>
            <a:ext cx="11906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1"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51646" y="4670301"/>
            <a:ext cx="131445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Shape 117">
            <a:extLst>
              <a:ext uri="{FF2B5EF4-FFF2-40B4-BE49-F238E27FC236}">
                <a16:creationId xmlns:a16="http://schemas.microsoft.com/office/drawing/2014/main" id="{2BA3EF7B-6418-417D-9E05-A4D2B3857BCD}"/>
              </a:ext>
            </a:extLst>
          </p:cNvPr>
          <p:cNvSpPr txBox="1">
            <a:spLocks/>
          </p:cNvSpPr>
          <p:nvPr/>
        </p:nvSpPr>
        <p:spPr>
          <a:xfrm>
            <a:off x="3880899" y="190145"/>
            <a:ext cx="4430202" cy="949738"/>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r>
              <a:rPr lang="en" sz="4800" dirty="0">
                <a:solidFill>
                  <a:schemeClr val="bg2"/>
                </a:solidFill>
                <a:latin typeface="+mj-lt"/>
              </a:rPr>
              <a:t>3 </a:t>
            </a:r>
            <a:r>
              <a:rPr lang="en-US" sz="4800" dirty="0">
                <a:solidFill>
                  <a:schemeClr val="bg2"/>
                </a:solidFill>
                <a:latin typeface="+mj-lt"/>
              </a:rPr>
              <a:t>Potential Perps</a:t>
            </a:r>
            <a:endParaRPr lang="en" sz="4800" dirty="0">
              <a:solidFill>
                <a:schemeClr val="bg2"/>
              </a:solidFill>
              <a:latin typeface="+mj-lt"/>
            </a:endParaRPr>
          </a:p>
        </p:txBody>
      </p:sp>
    </p:spTree>
    <p:extLst>
      <p:ext uri="{BB962C8B-B14F-4D97-AF65-F5344CB8AC3E}">
        <p14:creationId xmlns:p14="http://schemas.microsoft.com/office/powerpoint/2010/main" val="45680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300"/>
                                        </p:tgtEl>
                                        <p:attrNameLst>
                                          <p:attrName>style.visibility</p:attrName>
                                        </p:attrNameLst>
                                      </p:cBhvr>
                                      <p:to>
                                        <p:strVal val="visible"/>
                                      </p:to>
                                    </p:set>
                                    <p:anim calcmode="lin" valueType="num">
                                      <p:cBhvr additive="base">
                                        <p:cTn id="7" dur="500" fill="hold"/>
                                        <p:tgtEl>
                                          <p:spTgt spid="12300"/>
                                        </p:tgtEl>
                                        <p:attrNameLst>
                                          <p:attrName>ppt_x</p:attrName>
                                        </p:attrNameLst>
                                      </p:cBhvr>
                                      <p:tavLst>
                                        <p:tav tm="0">
                                          <p:val>
                                            <p:strVal val="#ppt_x"/>
                                          </p:val>
                                        </p:tav>
                                        <p:tav tm="100000">
                                          <p:val>
                                            <p:strVal val="#ppt_x"/>
                                          </p:val>
                                        </p:tav>
                                      </p:tavLst>
                                    </p:anim>
                                    <p:anim calcmode="lin" valueType="num">
                                      <p:cBhvr additive="base">
                                        <p:cTn id="8" dur="500" fill="hold"/>
                                        <p:tgtEl>
                                          <p:spTgt spid="1230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301"/>
                                        </p:tgtEl>
                                        <p:attrNameLst>
                                          <p:attrName>style.visibility</p:attrName>
                                        </p:attrNameLst>
                                      </p:cBhvr>
                                      <p:to>
                                        <p:strVal val="visible"/>
                                      </p:to>
                                    </p:set>
                                    <p:anim calcmode="lin" valueType="num">
                                      <p:cBhvr additive="base">
                                        <p:cTn id="11" dur="500" fill="hold"/>
                                        <p:tgtEl>
                                          <p:spTgt spid="12301"/>
                                        </p:tgtEl>
                                        <p:attrNameLst>
                                          <p:attrName>ppt_x</p:attrName>
                                        </p:attrNameLst>
                                      </p:cBhvr>
                                      <p:tavLst>
                                        <p:tav tm="0">
                                          <p:val>
                                            <p:strVal val="#ppt_x"/>
                                          </p:val>
                                        </p:tav>
                                        <p:tav tm="100000">
                                          <p:val>
                                            <p:strVal val="#ppt_x"/>
                                          </p:val>
                                        </p:tav>
                                      </p:tavLst>
                                    </p:anim>
                                    <p:anim calcmode="lin" valueType="num">
                                      <p:cBhvr additive="base">
                                        <p:cTn id="12" dur="500" fill="hold"/>
                                        <p:tgtEl>
                                          <p:spTgt spid="123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217" y="234298"/>
            <a:ext cx="4140571" cy="5777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5788" y="234298"/>
            <a:ext cx="4316536" cy="5769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28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fade">
                                      <p:cBhvr>
                                        <p:cTn id="7" dur="1000"/>
                                        <p:tgtEl>
                                          <p:spTgt spid="13315"/>
                                        </p:tgtEl>
                                      </p:cBhvr>
                                    </p:animEffect>
                                    <p:anim calcmode="lin" valueType="num">
                                      <p:cBhvr>
                                        <p:cTn id="8" dur="1000" fill="hold"/>
                                        <p:tgtEl>
                                          <p:spTgt spid="13315"/>
                                        </p:tgtEl>
                                        <p:attrNameLst>
                                          <p:attrName>ppt_x</p:attrName>
                                        </p:attrNameLst>
                                      </p:cBhvr>
                                      <p:tavLst>
                                        <p:tav tm="0">
                                          <p:val>
                                            <p:strVal val="#ppt_x"/>
                                          </p:val>
                                        </p:tav>
                                        <p:tav tm="100000">
                                          <p:val>
                                            <p:strVal val="#ppt_x"/>
                                          </p:val>
                                        </p:tav>
                                      </p:tavLst>
                                    </p:anim>
                                    <p:anim calcmode="lin" valueType="num">
                                      <p:cBhvr>
                                        <p:cTn id="9" dur="1000" fill="hold"/>
                                        <p:tgtEl>
                                          <p:spTgt spid="133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3314"/>
                                        </p:tgtEl>
                                        <p:attrNameLst>
                                          <p:attrName>style.visibility</p:attrName>
                                        </p:attrNameLst>
                                      </p:cBhvr>
                                      <p:to>
                                        <p:strVal val="visible"/>
                                      </p:to>
                                    </p:set>
                                    <p:animEffect transition="in" filter="fade">
                                      <p:cBhvr>
                                        <p:cTn id="14" dur="1000"/>
                                        <p:tgtEl>
                                          <p:spTgt spid="13314"/>
                                        </p:tgtEl>
                                      </p:cBhvr>
                                    </p:animEffect>
                                    <p:anim calcmode="lin" valueType="num">
                                      <p:cBhvr>
                                        <p:cTn id="15" dur="1000" fill="hold"/>
                                        <p:tgtEl>
                                          <p:spTgt spid="13314"/>
                                        </p:tgtEl>
                                        <p:attrNameLst>
                                          <p:attrName>ppt_x</p:attrName>
                                        </p:attrNameLst>
                                      </p:cBhvr>
                                      <p:tavLst>
                                        <p:tav tm="0">
                                          <p:val>
                                            <p:strVal val="#ppt_x"/>
                                          </p:val>
                                        </p:tav>
                                        <p:tav tm="100000">
                                          <p:val>
                                            <p:strVal val="#ppt_x"/>
                                          </p:val>
                                        </p:tav>
                                      </p:tavLst>
                                    </p:anim>
                                    <p:anim calcmode="lin" valueType="num">
                                      <p:cBhvr>
                                        <p:cTn id="16"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57" y="465907"/>
            <a:ext cx="7034131" cy="5953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8537" y="2371808"/>
            <a:ext cx="86677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200" y="4877501"/>
            <a:ext cx="86677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hape 117">
            <a:extLst>
              <a:ext uri="{FF2B5EF4-FFF2-40B4-BE49-F238E27FC236}">
                <a16:creationId xmlns:a16="http://schemas.microsoft.com/office/drawing/2014/main" id="{B653676A-C056-4D0B-BA2E-69F91804EC50}"/>
              </a:ext>
            </a:extLst>
          </p:cNvPr>
          <p:cNvSpPr txBox="1">
            <a:spLocks/>
          </p:cNvSpPr>
          <p:nvPr/>
        </p:nvSpPr>
        <p:spPr>
          <a:xfrm>
            <a:off x="8004402" y="3210008"/>
            <a:ext cx="3821153" cy="1546500"/>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r>
              <a:rPr lang="en-US" sz="4800" dirty="0">
                <a:solidFill>
                  <a:schemeClr val="bg2"/>
                </a:solidFill>
                <a:latin typeface="+mj-lt"/>
              </a:rPr>
              <a:t>Suspect Residence to Victim Residence</a:t>
            </a:r>
            <a:endParaRPr lang="en" sz="4800" dirty="0">
              <a:solidFill>
                <a:schemeClr val="bg2"/>
              </a:solidFill>
              <a:latin typeface="+mj-lt"/>
            </a:endParaRPr>
          </a:p>
        </p:txBody>
      </p:sp>
    </p:spTree>
    <p:extLst>
      <p:ext uri="{BB962C8B-B14F-4D97-AF65-F5344CB8AC3E}">
        <p14:creationId xmlns:p14="http://schemas.microsoft.com/office/powerpoint/2010/main" val="348037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1000"/>
                                        <p:tgtEl>
                                          <p:spTgt spid="14340"/>
                                        </p:tgtEl>
                                      </p:cBhvr>
                                    </p:animEffect>
                                    <p:anim calcmode="lin" valueType="num">
                                      <p:cBhvr>
                                        <p:cTn id="8" dur="1000" fill="hold"/>
                                        <p:tgtEl>
                                          <p:spTgt spid="14340"/>
                                        </p:tgtEl>
                                        <p:attrNameLst>
                                          <p:attrName>ppt_x</p:attrName>
                                        </p:attrNameLst>
                                      </p:cBhvr>
                                      <p:tavLst>
                                        <p:tav tm="0">
                                          <p:val>
                                            <p:strVal val="#ppt_x"/>
                                          </p:val>
                                        </p:tav>
                                        <p:tav tm="100000">
                                          <p:val>
                                            <p:strVal val="#ppt_x"/>
                                          </p:val>
                                        </p:tav>
                                      </p:tavLst>
                                    </p:anim>
                                    <p:anim calcmode="lin" valueType="num">
                                      <p:cBhvr>
                                        <p:cTn id="9"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341"/>
                                        </p:tgtEl>
                                        <p:attrNameLst>
                                          <p:attrName>style.visibility</p:attrName>
                                        </p:attrNameLst>
                                      </p:cBhvr>
                                      <p:to>
                                        <p:strVal val="visible"/>
                                      </p:to>
                                    </p:set>
                                    <p:animEffect transition="in" filter="fade">
                                      <p:cBhvr>
                                        <p:cTn id="14" dur="1000"/>
                                        <p:tgtEl>
                                          <p:spTgt spid="14341"/>
                                        </p:tgtEl>
                                      </p:cBhvr>
                                    </p:animEffect>
                                    <p:anim calcmode="lin" valueType="num">
                                      <p:cBhvr>
                                        <p:cTn id="15" dur="1000" fill="hold"/>
                                        <p:tgtEl>
                                          <p:spTgt spid="14341"/>
                                        </p:tgtEl>
                                        <p:attrNameLst>
                                          <p:attrName>ppt_x</p:attrName>
                                        </p:attrNameLst>
                                      </p:cBhvr>
                                      <p:tavLst>
                                        <p:tav tm="0">
                                          <p:val>
                                            <p:strVal val="#ppt_x"/>
                                          </p:val>
                                        </p:tav>
                                        <p:tav tm="100000">
                                          <p:val>
                                            <p:strVal val="#ppt_x"/>
                                          </p:val>
                                        </p:tav>
                                      </p:tavLst>
                                    </p:anim>
                                    <p:anim calcmode="lin" valueType="num">
                                      <p:cBhvr>
                                        <p:cTn id="16" dur="1000" fill="hold"/>
                                        <p:tgtEl>
                                          <p:spTgt spid="143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418" y="313863"/>
            <a:ext cx="8942120" cy="6158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246" y="4607627"/>
            <a:ext cx="8855292" cy="813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7659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D96B3-8325-4F34-B010-D1513F3FCEF5}"/>
              </a:ext>
            </a:extLst>
          </p:cNvPr>
          <p:cNvSpPr>
            <a:spLocks noGrp="1"/>
          </p:cNvSpPr>
          <p:nvPr>
            <p:ph type="ctrTitle"/>
          </p:nvPr>
        </p:nvSpPr>
        <p:spPr/>
        <p:txBody>
          <a:bodyPr>
            <a:normAutofit/>
          </a:bodyPr>
          <a:lstStyle/>
          <a:p>
            <a:r>
              <a:rPr lang="en-US" sz="6600" b="1" dirty="0">
                <a:solidFill>
                  <a:schemeClr val="tx1"/>
                </a:solidFill>
              </a:rPr>
              <a:t>Questions?</a:t>
            </a:r>
          </a:p>
        </p:txBody>
      </p:sp>
    </p:spTree>
    <p:extLst>
      <p:ext uri="{BB962C8B-B14F-4D97-AF65-F5344CB8AC3E}">
        <p14:creationId xmlns:p14="http://schemas.microsoft.com/office/powerpoint/2010/main" val="91580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761B4-119A-4F7C-8A35-0E4F13DD1F87}"/>
              </a:ext>
            </a:extLst>
          </p:cNvPr>
          <p:cNvSpPr>
            <a:spLocks noGrp="1"/>
          </p:cNvSpPr>
          <p:nvPr>
            <p:ph type="title"/>
          </p:nvPr>
        </p:nvSpPr>
        <p:spPr>
          <a:xfrm>
            <a:off x="615696" y="501200"/>
            <a:ext cx="5904174" cy="1030717"/>
          </a:xfrm>
        </p:spPr>
        <p:txBody>
          <a:bodyPr>
            <a:normAutofit/>
          </a:bodyPr>
          <a:lstStyle/>
          <a:p>
            <a:r>
              <a:rPr lang="en-US" sz="4000" dirty="0"/>
              <a:t>Contact Information</a:t>
            </a:r>
          </a:p>
        </p:txBody>
      </p:sp>
      <p:sp>
        <p:nvSpPr>
          <p:cNvPr id="3" name="Text Placeholder 2">
            <a:extLst>
              <a:ext uri="{FF2B5EF4-FFF2-40B4-BE49-F238E27FC236}">
                <a16:creationId xmlns:a16="http://schemas.microsoft.com/office/drawing/2014/main" id="{0861BB03-47CC-413D-BB3D-7783048AEB47}"/>
              </a:ext>
            </a:extLst>
          </p:cNvPr>
          <p:cNvSpPr>
            <a:spLocks noGrp="1"/>
          </p:cNvSpPr>
          <p:nvPr>
            <p:ph type="body" idx="1"/>
          </p:nvPr>
        </p:nvSpPr>
        <p:spPr>
          <a:xfrm>
            <a:off x="424543" y="1640515"/>
            <a:ext cx="11354226" cy="3878541"/>
          </a:xfrm>
        </p:spPr>
        <p:txBody>
          <a:bodyPr>
            <a:normAutofit/>
          </a:bodyPr>
          <a:lstStyle/>
          <a:p>
            <a:pPr marL="0" indent="0">
              <a:buNone/>
            </a:pPr>
            <a:endParaRPr lang="en-US" sz="2800" b="1" dirty="0"/>
          </a:p>
          <a:p>
            <a:pPr marL="0" indent="0">
              <a:buNone/>
            </a:pPr>
            <a:r>
              <a:rPr lang="en-US" sz="2800" b="1" dirty="0"/>
              <a:t>Ashley Nolan 				Cesar Tirado</a:t>
            </a:r>
          </a:p>
          <a:p>
            <a:pPr marL="0" indent="0">
              <a:buNone/>
            </a:pPr>
            <a:r>
              <a:rPr lang="en-US" sz="2800" dirty="0"/>
              <a:t>Detective, SVU				SAKI Site Coordinator</a:t>
            </a:r>
          </a:p>
          <a:p>
            <a:pPr marL="0" indent="0">
              <a:buNone/>
            </a:pPr>
            <a:r>
              <a:rPr lang="en-US" sz="2800" dirty="0"/>
              <a:t>Chandler Police Department		Maricopa County Attorney’s Office</a:t>
            </a:r>
          </a:p>
          <a:p>
            <a:pPr marL="0" indent="0">
              <a:buNone/>
            </a:pPr>
            <a:r>
              <a:rPr lang="en-US" sz="2800" dirty="0"/>
              <a:t>(480) 782-4495				(602) 506-1581</a:t>
            </a:r>
          </a:p>
          <a:p>
            <a:r>
              <a:rPr lang="en-US" sz="2800" dirty="0">
                <a:hlinkClick r:id="rId3"/>
              </a:rPr>
              <a:t>Ashley.nolan@chandleraz.gov</a:t>
            </a:r>
            <a:r>
              <a:rPr lang="en-US" sz="2800" dirty="0"/>
              <a:t> 		</a:t>
            </a:r>
            <a:r>
              <a:rPr lang="en-US" u="sng" dirty="0">
                <a:hlinkClick r:id="rId4"/>
              </a:rPr>
              <a:t>Tiradoc@mcao.maricopa.gov</a:t>
            </a:r>
            <a:endParaRPr lang="en-US" sz="2800" dirty="0"/>
          </a:p>
          <a:p>
            <a:pPr marL="0" indent="0">
              <a:buNone/>
            </a:pPr>
            <a:endParaRPr lang="en-US" sz="2400" dirty="0"/>
          </a:p>
        </p:txBody>
      </p:sp>
      <p:pic>
        <p:nvPicPr>
          <p:cNvPr id="4" name="Picture 3">
            <a:extLst>
              <a:ext uri="{FF2B5EF4-FFF2-40B4-BE49-F238E27FC236}">
                <a16:creationId xmlns:a16="http://schemas.microsoft.com/office/drawing/2014/main" id="{9F40871E-A0D2-4F11-B274-35836A2B4BF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305929" y="501200"/>
            <a:ext cx="3270375" cy="1654675"/>
          </a:xfrm>
          <a:prstGeom prst="rect">
            <a:avLst/>
          </a:prstGeom>
        </p:spPr>
      </p:pic>
      <p:pic>
        <p:nvPicPr>
          <p:cNvPr id="11268" name="Picture 4" descr="Image result for opt 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17990" y="4450126"/>
            <a:ext cx="1860779" cy="1899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630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A097C-AD6F-6F4B-B71E-75894EA2504E}"/>
              </a:ext>
            </a:extLst>
          </p:cNvPr>
          <p:cNvSpPr>
            <a:spLocks noGrp="1"/>
          </p:cNvSpPr>
          <p:nvPr>
            <p:ph type="title"/>
          </p:nvPr>
        </p:nvSpPr>
        <p:spPr/>
        <p:txBody>
          <a:bodyPr/>
          <a:lstStyle/>
          <a:p>
            <a:r>
              <a:rPr lang="en-US" dirty="0"/>
              <a:t>Maricopa County Attorney’s Office </a:t>
            </a:r>
          </a:p>
        </p:txBody>
      </p:sp>
      <p:sp>
        <p:nvSpPr>
          <p:cNvPr id="3" name="Text Placeholder 2">
            <a:extLst>
              <a:ext uri="{FF2B5EF4-FFF2-40B4-BE49-F238E27FC236}">
                <a16:creationId xmlns:a16="http://schemas.microsoft.com/office/drawing/2014/main" id="{A2C30AA8-89DF-9546-9FAB-23679A1C0B61}"/>
              </a:ext>
            </a:extLst>
          </p:cNvPr>
          <p:cNvSpPr>
            <a:spLocks noGrp="1"/>
          </p:cNvSpPr>
          <p:nvPr>
            <p:ph type="body" idx="1"/>
          </p:nvPr>
        </p:nvSpPr>
        <p:spPr/>
        <p:txBody>
          <a:bodyPr/>
          <a:lstStyle/>
          <a:p>
            <a:pPr marL="457200" indent="-457200">
              <a:buFont typeface="Wingdings" pitchFamily="2" charset="2"/>
              <a:buChar char="ü"/>
            </a:pPr>
            <a:r>
              <a:rPr lang="en-US" dirty="0"/>
              <a:t>2015 – DANY ($1.9 million)</a:t>
            </a:r>
          </a:p>
          <a:p>
            <a:pPr marL="457200" indent="-457200">
              <a:buFont typeface="Wingdings" pitchFamily="2" charset="2"/>
              <a:buChar char="ü"/>
            </a:pPr>
            <a:endParaRPr lang="en-US" dirty="0"/>
          </a:p>
          <a:p>
            <a:pPr marL="457200" indent="-457200">
              <a:buFont typeface="Wingdings" pitchFamily="2" charset="2"/>
              <a:buChar char="ü"/>
            </a:pPr>
            <a:r>
              <a:rPr lang="en-US" dirty="0"/>
              <a:t>2016 – SAKI 1 ($1.2 million)</a:t>
            </a:r>
          </a:p>
          <a:p>
            <a:pPr marL="457200" indent="-457200">
              <a:buFont typeface="Wingdings" pitchFamily="2" charset="2"/>
              <a:buChar char="ü"/>
            </a:pPr>
            <a:endParaRPr lang="en-US" dirty="0"/>
          </a:p>
          <a:p>
            <a:pPr marL="457200" indent="-457200">
              <a:buFont typeface="Wingdings" pitchFamily="2" charset="2"/>
              <a:buChar char="ü"/>
            </a:pPr>
            <a:r>
              <a:rPr lang="en-US" dirty="0"/>
              <a:t>2017 – SAKI 2 ($1.2 million)</a:t>
            </a:r>
          </a:p>
          <a:p>
            <a:pPr marL="457200" indent="-457200">
              <a:buFont typeface="Wingdings" pitchFamily="2" charset="2"/>
              <a:buChar char="ü"/>
            </a:pPr>
            <a:endParaRPr lang="en-US" dirty="0"/>
          </a:p>
          <a:p>
            <a:pPr marL="457200" indent="-457200">
              <a:buFont typeface="Wingdings" pitchFamily="2" charset="2"/>
              <a:buChar char="ü"/>
            </a:pPr>
            <a:r>
              <a:rPr lang="en-US" dirty="0"/>
              <a:t>2018 – SAKI 3 ($1.5 million)</a:t>
            </a:r>
          </a:p>
        </p:txBody>
      </p:sp>
      <p:pic>
        <p:nvPicPr>
          <p:cNvPr id="4" name="Picture 3" descr="A close up of a sign&#10;&#10;Description automatically generated">
            <a:extLst>
              <a:ext uri="{FF2B5EF4-FFF2-40B4-BE49-F238E27FC236}">
                <a16:creationId xmlns:a16="http://schemas.microsoft.com/office/drawing/2014/main" id="{8E1A9ED9-D79E-0444-BBA5-CDA8510B7286}"/>
              </a:ext>
            </a:extLst>
          </p:cNvPr>
          <p:cNvPicPr>
            <a:picLocks noChangeAspect="1"/>
          </p:cNvPicPr>
          <p:nvPr/>
        </p:nvPicPr>
        <p:blipFill>
          <a:blip r:embed="rId2"/>
          <a:stretch>
            <a:fillRect/>
          </a:stretch>
        </p:blipFill>
        <p:spPr>
          <a:xfrm>
            <a:off x="9144000" y="284348"/>
            <a:ext cx="1355012" cy="1359851"/>
          </a:xfrm>
          <a:prstGeom prst="rect">
            <a:avLst/>
          </a:prstGeom>
        </p:spPr>
      </p:pic>
    </p:spTree>
    <p:extLst>
      <p:ext uri="{BB962C8B-B14F-4D97-AF65-F5344CB8AC3E}">
        <p14:creationId xmlns:p14="http://schemas.microsoft.com/office/powerpoint/2010/main" val="505819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A097C-AD6F-6F4B-B71E-75894EA2504E}"/>
              </a:ext>
            </a:extLst>
          </p:cNvPr>
          <p:cNvSpPr>
            <a:spLocks noGrp="1"/>
          </p:cNvSpPr>
          <p:nvPr>
            <p:ph type="title"/>
          </p:nvPr>
        </p:nvSpPr>
        <p:spPr/>
        <p:txBody>
          <a:bodyPr/>
          <a:lstStyle/>
          <a:p>
            <a:r>
              <a:rPr lang="en-US" dirty="0"/>
              <a:t>Maricopa County Attorney’s Office </a:t>
            </a:r>
          </a:p>
        </p:txBody>
      </p:sp>
      <p:sp>
        <p:nvSpPr>
          <p:cNvPr id="3" name="Text Placeholder 2">
            <a:extLst>
              <a:ext uri="{FF2B5EF4-FFF2-40B4-BE49-F238E27FC236}">
                <a16:creationId xmlns:a16="http://schemas.microsoft.com/office/drawing/2014/main" id="{A2C30AA8-89DF-9546-9FAB-23679A1C0B61}"/>
              </a:ext>
            </a:extLst>
          </p:cNvPr>
          <p:cNvSpPr>
            <a:spLocks noGrp="1"/>
          </p:cNvSpPr>
          <p:nvPr>
            <p:ph type="body" idx="1"/>
          </p:nvPr>
        </p:nvSpPr>
        <p:spPr/>
        <p:txBody>
          <a:bodyPr/>
          <a:lstStyle/>
          <a:p>
            <a:r>
              <a:rPr lang="en-US" dirty="0"/>
              <a:t>MCAO SAKI TEAM</a:t>
            </a:r>
          </a:p>
          <a:p>
            <a:pPr marL="457200" indent="-457200">
              <a:buFont typeface="Arial" panose="020B0604020202020204" pitchFamily="34" charset="0"/>
              <a:buChar char="•"/>
            </a:pPr>
            <a:r>
              <a:rPr lang="en-US" dirty="0"/>
              <a:t>Director</a:t>
            </a:r>
          </a:p>
          <a:p>
            <a:pPr marL="457200" indent="-457200">
              <a:buFont typeface="Arial" panose="020B0604020202020204" pitchFamily="34" charset="0"/>
              <a:buChar char="•"/>
            </a:pPr>
            <a:r>
              <a:rPr lang="en-US" dirty="0"/>
              <a:t>Coordinator</a:t>
            </a:r>
          </a:p>
          <a:p>
            <a:pPr marL="457200" indent="-457200">
              <a:buFont typeface="Arial" panose="020B0604020202020204" pitchFamily="34" charset="0"/>
              <a:buChar char="•"/>
            </a:pPr>
            <a:r>
              <a:rPr lang="en-US" dirty="0"/>
              <a:t>3 Detectives</a:t>
            </a:r>
          </a:p>
          <a:p>
            <a:pPr marL="457200" indent="-457200">
              <a:buFont typeface="Arial" panose="020B0604020202020204" pitchFamily="34" charset="0"/>
              <a:buChar char="•"/>
            </a:pPr>
            <a:r>
              <a:rPr lang="en-US" dirty="0"/>
              <a:t>Crime Analyst</a:t>
            </a:r>
          </a:p>
          <a:p>
            <a:pPr marL="457200" indent="-457200">
              <a:buFont typeface="Arial" panose="020B0604020202020204" pitchFamily="34" charset="0"/>
              <a:buChar char="•"/>
            </a:pPr>
            <a:r>
              <a:rPr lang="en-US" dirty="0"/>
              <a:t>Part-Time Prosecutor</a:t>
            </a:r>
          </a:p>
          <a:p>
            <a:pPr marL="457200" indent="-457200">
              <a:buFont typeface="Arial" panose="020B0604020202020204" pitchFamily="34" charset="0"/>
              <a:buChar char="•"/>
            </a:pPr>
            <a:r>
              <a:rPr lang="en-US" dirty="0"/>
              <a:t>Part-Time Advocate</a:t>
            </a:r>
          </a:p>
        </p:txBody>
      </p:sp>
      <p:pic>
        <p:nvPicPr>
          <p:cNvPr id="4" name="Picture 3" descr="A close up of a sign&#10;&#10;Description automatically generated">
            <a:extLst>
              <a:ext uri="{FF2B5EF4-FFF2-40B4-BE49-F238E27FC236}">
                <a16:creationId xmlns:a16="http://schemas.microsoft.com/office/drawing/2014/main" id="{7DEA9FAF-6746-AF4A-9E06-5A3B090DB9B7}"/>
              </a:ext>
            </a:extLst>
          </p:cNvPr>
          <p:cNvPicPr>
            <a:picLocks noChangeAspect="1"/>
          </p:cNvPicPr>
          <p:nvPr/>
        </p:nvPicPr>
        <p:blipFill>
          <a:blip r:embed="rId2"/>
          <a:stretch>
            <a:fillRect/>
          </a:stretch>
        </p:blipFill>
        <p:spPr>
          <a:xfrm>
            <a:off x="9144000" y="284348"/>
            <a:ext cx="1355012" cy="1359851"/>
          </a:xfrm>
          <a:prstGeom prst="rect">
            <a:avLst/>
          </a:prstGeom>
        </p:spPr>
      </p:pic>
    </p:spTree>
    <p:extLst>
      <p:ext uri="{BB962C8B-B14F-4D97-AF65-F5344CB8AC3E}">
        <p14:creationId xmlns:p14="http://schemas.microsoft.com/office/powerpoint/2010/main" val="3025622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A097C-AD6F-6F4B-B71E-75894EA2504E}"/>
              </a:ext>
            </a:extLst>
          </p:cNvPr>
          <p:cNvSpPr>
            <a:spLocks noGrp="1"/>
          </p:cNvSpPr>
          <p:nvPr>
            <p:ph type="title"/>
          </p:nvPr>
        </p:nvSpPr>
        <p:spPr/>
        <p:txBody>
          <a:bodyPr/>
          <a:lstStyle/>
          <a:p>
            <a:r>
              <a:rPr lang="en-US" dirty="0"/>
              <a:t>Maricopa County Attorney’s Office </a:t>
            </a:r>
          </a:p>
        </p:txBody>
      </p:sp>
      <p:sp>
        <p:nvSpPr>
          <p:cNvPr id="3" name="Text Placeholder 2">
            <a:extLst>
              <a:ext uri="{FF2B5EF4-FFF2-40B4-BE49-F238E27FC236}">
                <a16:creationId xmlns:a16="http://schemas.microsoft.com/office/drawing/2014/main" id="{A2C30AA8-89DF-9546-9FAB-23679A1C0B61}"/>
              </a:ext>
            </a:extLst>
          </p:cNvPr>
          <p:cNvSpPr>
            <a:spLocks noGrp="1"/>
          </p:cNvSpPr>
          <p:nvPr>
            <p:ph type="body" idx="1"/>
          </p:nvPr>
        </p:nvSpPr>
        <p:spPr/>
        <p:txBody>
          <a:bodyPr/>
          <a:lstStyle/>
          <a:p>
            <a:r>
              <a:rPr lang="en-US" b="1" u="sng" dirty="0"/>
              <a:t>Goals</a:t>
            </a:r>
          </a:p>
          <a:p>
            <a:pPr marL="457200" indent="-457200">
              <a:buFont typeface="Wingdings" pitchFamily="2" charset="2"/>
              <a:buChar char="ü"/>
            </a:pPr>
            <a:r>
              <a:rPr lang="en-US" dirty="0"/>
              <a:t>Test the Backlog</a:t>
            </a:r>
          </a:p>
          <a:p>
            <a:pPr marL="457200" indent="-457200">
              <a:buFont typeface="Wingdings" pitchFamily="2" charset="2"/>
              <a:buChar char="ü"/>
            </a:pPr>
            <a:endParaRPr lang="en-US" dirty="0"/>
          </a:p>
          <a:p>
            <a:pPr marL="457200" indent="-457200">
              <a:buFont typeface="Wingdings" pitchFamily="2" charset="2"/>
              <a:buChar char="ü"/>
            </a:pPr>
            <a:r>
              <a:rPr lang="en-US" dirty="0"/>
              <a:t>Provide Support and Resources to our Law Enforcement Partners</a:t>
            </a:r>
          </a:p>
          <a:p>
            <a:pPr marL="1143000" lvl="1" indent="-457200">
              <a:buFont typeface="Wingdings" pitchFamily="2" charset="2"/>
              <a:buChar char="ü"/>
            </a:pPr>
            <a:r>
              <a:rPr lang="en-US" dirty="0"/>
              <a:t>Training</a:t>
            </a:r>
          </a:p>
          <a:p>
            <a:pPr marL="1143000" lvl="1" indent="-457200">
              <a:buFont typeface="Wingdings" pitchFamily="2" charset="2"/>
              <a:buChar char="ü"/>
            </a:pPr>
            <a:r>
              <a:rPr lang="en-US" dirty="0"/>
              <a:t>Investigative Support </a:t>
            </a:r>
          </a:p>
          <a:p>
            <a:pPr marL="1143000" lvl="1" indent="-457200">
              <a:buFont typeface="Wingdings" pitchFamily="2" charset="2"/>
              <a:buChar char="ü"/>
            </a:pPr>
            <a:r>
              <a:rPr lang="en-US" dirty="0"/>
              <a:t>Investigative Travel Funds</a:t>
            </a:r>
          </a:p>
          <a:p>
            <a:pPr marL="1143000" lvl="1" indent="-457200">
              <a:buFont typeface="Wingdings" pitchFamily="2" charset="2"/>
              <a:buChar char="ü"/>
            </a:pPr>
            <a:r>
              <a:rPr lang="en-US" dirty="0"/>
              <a:t>Advanced/Additional DNA testing</a:t>
            </a:r>
          </a:p>
          <a:p>
            <a:pPr marL="1143000" lvl="1" indent="-457200">
              <a:buFont typeface="Wingdings" pitchFamily="2" charset="2"/>
              <a:buChar char="ü"/>
            </a:pPr>
            <a:r>
              <a:rPr lang="en-US" dirty="0"/>
              <a:t>Assistance Extended to Other Cold-Case Sexual Assault Cases</a:t>
            </a:r>
          </a:p>
          <a:p>
            <a:endParaRPr lang="en-US" dirty="0"/>
          </a:p>
          <a:p>
            <a:endParaRPr lang="en-US" dirty="0"/>
          </a:p>
          <a:p>
            <a:endParaRPr lang="en-US" dirty="0"/>
          </a:p>
          <a:p>
            <a:pPr marL="2057400" lvl="3" indent="-457200">
              <a:buFont typeface="Wingdings" pitchFamily="2" charset="2"/>
              <a:buChar char="ü"/>
            </a:pPr>
            <a:endParaRPr lang="en-US" dirty="0"/>
          </a:p>
          <a:p>
            <a:pPr marL="1143000" lvl="1" indent="-457200">
              <a:buFont typeface="Wingdings" pitchFamily="2" charset="2"/>
              <a:buChar char="ü"/>
            </a:pPr>
            <a:endParaRPr lang="en-US" dirty="0"/>
          </a:p>
        </p:txBody>
      </p:sp>
      <p:pic>
        <p:nvPicPr>
          <p:cNvPr id="6" name="Picture 5" descr="A close up of a sign&#10;&#10;Description automatically generated">
            <a:extLst>
              <a:ext uri="{FF2B5EF4-FFF2-40B4-BE49-F238E27FC236}">
                <a16:creationId xmlns:a16="http://schemas.microsoft.com/office/drawing/2014/main" id="{55793221-EB34-9243-8AF2-D7C9176FB61B}"/>
              </a:ext>
            </a:extLst>
          </p:cNvPr>
          <p:cNvPicPr>
            <a:picLocks noChangeAspect="1"/>
          </p:cNvPicPr>
          <p:nvPr/>
        </p:nvPicPr>
        <p:blipFill>
          <a:blip r:embed="rId3"/>
          <a:stretch>
            <a:fillRect/>
          </a:stretch>
        </p:blipFill>
        <p:spPr>
          <a:xfrm>
            <a:off x="9144000" y="284348"/>
            <a:ext cx="1355012" cy="1359851"/>
          </a:xfrm>
          <a:prstGeom prst="rect">
            <a:avLst/>
          </a:prstGeom>
        </p:spPr>
      </p:pic>
    </p:spTree>
    <p:extLst>
      <p:ext uri="{BB962C8B-B14F-4D97-AF65-F5344CB8AC3E}">
        <p14:creationId xmlns:p14="http://schemas.microsoft.com/office/powerpoint/2010/main" val="369784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A097C-AD6F-6F4B-B71E-75894EA2504E}"/>
              </a:ext>
            </a:extLst>
          </p:cNvPr>
          <p:cNvSpPr>
            <a:spLocks noGrp="1"/>
          </p:cNvSpPr>
          <p:nvPr>
            <p:ph type="title"/>
          </p:nvPr>
        </p:nvSpPr>
        <p:spPr/>
        <p:txBody>
          <a:bodyPr/>
          <a:lstStyle/>
          <a:p>
            <a:r>
              <a:rPr lang="en-US" dirty="0"/>
              <a:t>Maricopa County Attorney’s Office </a:t>
            </a:r>
          </a:p>
        </p:txBody>
      </p:sp>
      <p:sp>
        <p:nvSpPr>
          <p:cNvPr id="3" name="Text Placeholder 2">
            <a:extLst>
              <a:ext uri="{FF2B5EF4-FFF2-40B4-BE49-F238E27FC236}">
                <a16:creationId xmlns:a16="http://schemas.microsoft.com/office/drawing/2014/main" id="{A2C30AA8-89DF-9546-9FAB-23679A1C0B61}"/>
              </a:ext>
            </a:extLst>
          </p:cNvPr>
          <p:cNvSpPr>
            <a:spLocks noGrp="1"/>
          </p:cNvSpPr>
          <p:nvPr>
            <p:ph type="body" idx="1"/>
          </p:nvPr>
        </p:nvSpPr>
        <p:spPr/>
        <p:txBody>
          <a:bodyPr/>
          <a:lstStyle/>
          <a:p>
            <a:r>
              <a:rPr lang="en-US" b="1" u="sng" dirty="0"/>
              <a:t>Procurement Process</a:t>
            </a:r>
          </a:p>
          <a:p>
            <a:pPr marL="457200" indent="-457200">
              <a:buFont typeface="Arial" panose="020B0604020202020204" pitchFamily="34" charset="0"/>
              <a:buChar char="•"/>
            </a:pPr>
            <a:r>
              <a:rPr lang="en-US" dirty="0"/>
              <a:t>We wanted to provide options to our law enforcement partners and allow them to choose a vendor based on the needs of their case</a:t>
            </a:r>
          </a:p>
          <a:p>
            <a:pPr marL="457200" indent="-457200">
              <a:buFont typeface="Arial" panose="020B0604020202020204" pitchFamily="34" charset="0"/>
              <a:buChar char="•"/>
            </a:pPr>
            <a:r>
              <a:rPr lang="en-US" dirty="0"/>
              <a:t>Contracted with 5 vendors</a:t>
            </a:r>
          </a:p>
          <a:p>
            <a:r>
              <a:rPr lang="en-US" b="1" u="sng" dirty="0"/>
              <a:t>Challenges</a:t>
            </a:r>
          </a:p>
          <a:p>
            <a:pPr marL="457200" indent="-457200">
              <a:buFont typeface="Arial" panose="020B0604020202020204" pitchFamily="34" charset="0"/>
              <a:buChar char="•"/>
            </a:pPr>
            <a:r>
              <a:rPr lang="en-US" dirty="0"/>
              <a:t>Drafting the solicitation for various services (genealogy is relatively new)</a:t>
            </a:r>
          </a:p>
          <a:p>
            <a:pPr marL="457200" indent="-457200">
              <a:buFont typeface="Arial" panose="020B0604020202020204" pitchFamily="34" charset="0"/>
              <a:buChar char="•"/>
            </a:pPr>
            <a:r>
              <a:rPr lang="en-US" dirty="0"/>
              <a:t>LONG PROCESS!!</a:t>
            </a:r>
          </a:p>
          <a:p>
            <a:endParaRPr lang="en-US" dirty="0"/>
          </a:p>
          <a:p>
            <a:endParaRPr lang="en-US" dirty="0"/>
          </a:p>
          <a:p>
            <a:pPr marL="2057400" lvl="3" indent="-457200">
              <a:buFont typeface="Wingdings" pitchFamily="2" charset="2"/>
              <a:buChar char="ü"/>
            </a:pPr>
            <a:endParaRPr lang="en-US" dirty="0"/>
          </a:p>
          <a:p>
            <a:pPr marL="1143000" lvl="1" indent="-457200">
              <a:buFont typeface="Wingdings" pitchFamily="2" charset="2"/>
              <a:buChar char="ü"/>
            </a:pPr>
            <a:endParaRPr lang="en-US" dirty="0"/>
          </a:p>
        </p:txBody>
      </p:sp>
      <p:pic>
        <p:nvPicPr>
          <p:cNvPr id="6" name="Picture 5" descr="A close up of a sign&#10;&#10;Description automatically generated">
            <a:extLst>
              <a:ext uri="{FF2B5EF4-FFF2-40B4-BE49-F238E27FC236}">
                <a16:creationId xmlns:a16="http://schemas.microsoft.com/office/drawing/2014/main" id="{55793221-EB34-9243-8AF2-D7C9176FB61B}"/>
              </a:ext>
            </a:extLst>
          </p:cNvPr>
          <p:cNvPicPr>
            <a:picLocks noChangeAspect="1"/>
          </p:cNvPicPr>
          <p:nvPr/>
        </p:nvPicPr>
        <p:blipFill>
          <a:blip r:embed="rId3"/>
          <a:stretch>
            <a:fillRect/>
          </a:stretch>
        </p:blipFill>
        <p:spPr>
          <a:xfrm>
            <a:off x="9144000" y="284348"/>
            <a:ext cx="1355012" cy="1359851"/>
          </a:xfrm>
          <a:prstGeom prst="rect">
            <a:avLst/>
          </a:prstGeom>
        </p:spPr>
      </p:pic>
    </p:spTree>
    <p:extLst>
      <p:ext uri="{BB962C8B-B14F-4D97-AF65-F5344CB8AC3E}">
        <p14:creationId xmlns:p14="http://schemas.microsoft.com/office/powerpoint/2010/main" val="40953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A097C-AD6F-6F4B-B71E-75894EA2504E}"/>
              </a:ext>
            </a:extLst>
          </p:cNvPr>
          <p:cNvSpPr>
            <a:spLocks noGrp="1"/>
          </p:cNvSpPr>
          <p:nvPr>
            <p:ph type="title"/>
          </p:nvPr>
        </p:nvSpPr>
        <p:spPr/>
        <p:txBody>
          <a:bodyPr/>
          <a:lstStyle/>
          <a:p>
            <a:r>
              <a:rPr lang="en-US" dirty="0"/>
              <a:t>Maricopa County Attorney’s Office </a:t>
            </a:r>
          </a:p>
        </p:txBody>
      </p:sp>
      <p:sp>
        <p:nvSpPr>
          <p:cNvPr id="3" name="Text Placeholder 2">
            <a:extLst>
              <a:ext uri="{FF2B5EF4-FFF2-40B4-BE49-F238E27FC236}">
                <a16:creationId xmlns:a16="http://schemas.microsoft.com/office/drawing/2014/main" id="{A2C30AA8-89DF-9546-9FAB-23679A1C0B61}"/>
              </a:ext>
            </a:extLst>
          </p:cNvPr>
          <p:cNvSpPr>
            <a:spLocks noGrp="1"/>
          </p:cNvSpPr>
          <p:nvPr>
            <p:ph type="body" idx="1"/>
          </p:nvPr>
        </p:nvSpPr>
        <p:spPr/>
        <p:txBody>
          <a:bodyPr/>
          <a:lstStyle/>
          <a:p>
            <a:endParaRPr lang="en-US" dirty="0"/>
          </a:p>
          <a:p>
            <a:endParaRPr lang="en-US" dirty="0"/>
          </a:p>
          <a:p>
            <a:pPr marL="2057400" lvl="3" indent="-457200">
              <a:buFont typeface="Wingdings" pitchFamily="2" charset="2"/>
              <a:buChar char="ü"/>
            </a:pPr>
            <a:endParaRPr lang="en-US" dirty="0"/>
          </a:p>
          <a:p>
            <a:pPr marL="1143000" lvl="1" indent="-457200">
              <a:buFont typeface="Wingdings" pitchFamily="2" charset="2"/>
              <a:buChar char="ü"/>
            </a:pPr>
            <a:endParaRPr lang="en-US" dirty="0"/>
          </a:p>
        </p:txBody>
      </p:sp>
      <p:pic>
        <p:nvPicPr>
          <p:cNvPr id="6" name="Picture 5" descr="A close up of a sign&#10;&#10;Description automatically generated">
            <a:extLst>
              <a:ext uri="{FF2B5EF4-FFF2-40B4-BE49-F238E27FC236}">
                <a16:creationId xmlns:a16="http://schemas.microsoft.com/office/drawing/2014/main" id="{55793221-EB34-9243-8AF2-D7C9176FB61B}"/>
              </a:ext>
            </a:extLst>
          </p:cNvPr>
          <p:cNvPicPr>
            <a:picLocks noChangeAspect="1"/>
          </p:cNvPicPr>
          <p:nvPr/>
        </p:nvPicPr>
        <p:blipFill>
          <a:blip r:embed="rId3"/>
          <a:stretch>
            <a:fillRect/>
          </a:stretch>
        </p:blipFill>
        <p:spPr>
          <a:xfrm>
            <a:off x="9144000" y="284348"/>
            <a:ext cx="1355012" cy="1359851"/>
          </a:xfrm>
          <a:prstGeom prst="rect">
            <a:avLst/>
          </a:prstGeom>
        </p:spPr>
      </p:pic>
      <p:sp>
        <p:nvSpPr>
          <p:cNvPr id="4" name="Rectangle 3">
            <a:extLst>
              <a:ext uri="{FF2B5EF4-FFF2-40B4-BE49-F238E27FC236}">
                <a16:creationId xmlns:a16="http://schemas.microsoft.com/office/drawing/2014/main" id="{E6D3D2D4-CDF1-4D9F-A44D-C34CA303B4F1}"/>
              </a:ext>
            </a:extLst>
          </p:cNvPr>
          <p:cNvSpPr/>
          <p:nvPr/>
        </p:nvSpPr>
        <p:spPr>
          <a:xfrm>
            <a:off x="438741" y="1861051"/>
            <a:ext cx="11302326" cy="4708981"/>
          </a:xfrm>
          <a:prstGeom prst="rect">
            <a:avLst/>
          </a:prstGeom>
        </p:spPr>
        <p:txBody>
          <a:bodyPr wrap="square">
            <a:spAutoFit/>
          </a:bodyPr>
          <a:lstStyle/>
          <a:p>
            <a:r>
              <a:rPr lang="en-US" sz="2000" b="1" u="sng" dirty="0">
                <a:latin typeface="Calibri" panose="020F0502020204030204" pitchFamily="34" charset="0"/>
                <a:ea typeface="Calibri" panose="020F0502020204030204" pitchFamily="34" charset="0"/>
                <a:cs typeface="Times New Roman" panose="02020603050405020304" pitchFamily="18" charset="0"/>
              </a:rPr>
              <a:t>Process to Request the Use of MCAO Funds for Advanced/Additional DNA Testing</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Email request to come from case agent to SAKI Coordinator to include the following:</a:t>
            </a:r>
          </a:p>
          <a:p>
            <a:pPr marL="457200"/>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742950" lvl="1" indent="-285750">
              <a:buFont typeface="Courier New" panose="02070309020205020404" pitchFamily="49" charset="0"/>
              <a:buChar char="o"/>
            </a:pPr>
            <a:r>
              <a:rPr lang="en-US" sz="2000" dirty="0">
                <a:latin typeface="Calibri" panose="020F0502020204030204" pitchFamily="34" charset="0"/>
                <a:ea typeface="Times New Roman" panose="02020603050405020304" pitchFamily="18" charset="0"/>
                <a:cs typeface="Times New Roman" panose="02020603050405020304" pitchFamily="18" charset="0"/>
              </a:rPr>
              <a:t>DR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US" sz="2000" dirty="0">
                <a:latin typeface="Calibri" panose="020F0502020204030204" pitchFamily="34" charset="0"/>
                <a:ea typeface="Times New Roman" panose="02020603050405020304" pitchFamily="18" charset="0"/>
                <a:cs typeface="Times New Roman" panose="02020603050405020304" pitchFamily="18" charset="0"/>
              </a:rPr>
              <a:t>Summary of the facts of the case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US" sz="2000" dirty="0">
                <a:latin typeface="Calibri" panose="020F0502020204030204" pitchFamily="34" charset="0"/>
                <a:ea typeface="Times New Roman" panose="02020603050405020304" pitchFamily="18" charset="0"/>
                <a:cs typeface="Times New Roman" panose="02020603050405020304" pitchFamily="18" charset="0"/>
              </a:rPr>
              <a:t>List of items tested and results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US" sz="2000" dirty="0">
                <a:latin typeface="Calibri" panose="020F0502020204030204" pitchFamily="34" charset="0"/>
                <a:ea typeface="Times New Roman" panose="02020603050405020304" pitchFamily="18" charset="0"/>
                <a:cs typeface="Times New Roman" panose="02020603050405020304" pitchFamily="18" charset="0"/>
              </a:rPr>
              <a:t>List of items that were not tested</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US" sz="2000" dirty="0">
                <a:latin typeface="Calibri" panose="020F0502020204030204" pitchFamily="34" charset="0"/>
                <a:ea typeface="Times New Roman" panose="02020603050405020304" pitchFamily="18" charset="0"/>
                <a:cs typeface="Times New Roman" panose="02020603050405020304" pitchFamily="18" charset="0"/>
              </a:rPr>
              <a:t>Name of vendor they want to use and the type of testing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US" sz="2000" dirty="0">
                <a:latin typeface="Calibri" panose="020F0502020204030204" pitchFamily="34" charset="0"/>
                <a:ea typeface="Times New Roman" panose="02020603050405020304" pitchFamily="18" charset="0"/>
                <a:cs typeface="Times New Roman" panose="02020603050405020304" pitchFamily="18" charset="0"/>
              </a:rPr>
              <a:t>Case agent name and contact info</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We ask that you staff your case with their designated laboratory official to make sure that they agree with their request.  </a:t>
            </a:r>
          </a:p>
          <a:p>
            <a:pPr marL="342900" lvl="0" indent="-342900">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If we need additional information, we reach out to the case agent directly.</a:t>
            </a:r>
          </a:p>
          <a:p>
            <a:pPr marL="342900" lvl="0" indent="-342900">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All requests are reviewed and receive final approval from ou</a:t>
            </a:r>
            <a:r>
              <a:rPr lang="en-US" sz="2000" dirty="0">
                <a:latin typeface="Calibri" panose="020F0502020204030204" pitchFamily="34" charset="0"/>
                <a:ea typeface="Calibri" panose="020F0502020204030204" pitchFamily="34" charset="0"/>
                <a:cs typeface="Times New Roman" panose="02020603050405020304" pitchFamily="18" charset="0"/>
              </a:rPr>
              <a:t>r SAKI Director and Deputy Chief, Criminal.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2729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A097C-AD6F-6F4B-B71E-75894EA2504E}"/>
              </a:ext>
            </a:extLst>
          </p:cNvPr>
          <p:cNvSpPr>
            <a:spLocks noGrp="1"/>
          </p:cNvSpPr>
          <p:nvPr>
            <p:ph type="title"/>
          </p:nvPr>
        </p:nvSpPr>
        <p:spPr/>
        <p:txBody>
          <a:bodyPr/>
          <a:lstStyle/>
          <a:p>
            <a:r>
              <a:rPr lang="en-US" dirty="0"/>
              <a:t>Maricopa County Attorney’s Office </a:t>
            </a:r>
          </a:p>
        </p:txBody>
      </p:sp>
      <p:sp>
        <p:nvSpPr>
          <p:cNvPr id="3" name="Text Placeholder 2">
            <a:extLst>
              <a:ext uri="{FF2B5EF4-FFF2-40B4-BE49-F238E27FC236}">
                <a16:creationId xmlns:a16="http://schemas.microsoft.com/office/drawing/2014/main" id="{A2C30AA8-89DF-9546-9FAB-23679A1C0B61}"/>
              </a:ext>
            </a:extLst>
          </p:cNvPr>
          <p:cNvSpPr>
            <a:spLocks noGrp="1"/>
          </p:cNvSpPr>
          <p:nvPr>
            <p:ph type="body" idx="1"/>
          </p:nvPr>
        </p:nvSpPr>
        <p:spPr/>
        <p:txBody>
          <a:bodyPr/>
          <a:lstStyle/>
          <a:p>
            <a:endParaRPr lang="en-US" dirty="0"/>
          </a:p>
          <a:p>
            <a:endParaRPr lang="en-US" dirty="0"/>
          </a:p>
          <a:p>
            <a:pPr marL="2057400" lvl="3" indent="-457200">
              <a:buFont typeface="Wingdings" pitchFamily="2" charset="2"/>
              <a:buChar char="ü"/>
            </a:pPr>
            <a:endParaRPr lang="en-US" dirty="0"/>
          </a:p>
          <a:p>
            <a:pPr marL="1143000" lvl="1" indent="-457200">
              <a:buFont typeface="Wingdings" panose="05000000000000000000" pitchFamily="2" charset="2"/>
              <a:buChar char="§"/>
            </a:pPr>
            <a:endParaRPr lang="en-US" dirty="0"/>
          </a:p>
        </p:txBody>
      </p:sp>
      <p:pic>
        <p:nvPicPr>
          <p:cNvPr id="6" name="Picture 5" descr="A close up of a sign&#10;&#10;Description automatically generated">
            <a:extLst>
              <a:ext uri="{FF2B5EF4-FFF2-40B4-BE49-F238E27FC236}">
                <a16:creationId xmlns:a16="http://schemas.microsoft.com/office/drawing/2014/main" id="{55793221-EB34-9243-8AF2-D7C9176FB61B}"/>
              </a:ext>
            </a:extLst>
          </p:cNvPr>
          <p:cNvPicPr>
            <a:picLocks noChangeAspect="1"/>
          </p:cNvPicPr>
          <p:nvPr/>
        </p:nvPicPr>
        <p:blipFill>
          <a:blip r:embed="rId3"/>
          <a:stretch>
            <a:fillRect/>
          </a:stretch>
        </p:blipFill>
        <p:spPr>
          <a:xfrm>
            <a:off x="9144000" y="284348"/>
            <a:ext cx="1355012" cy="1359851"/>
          </a:xfrm>
          <a:prstGeom prst="rect">
            <a:avLst/>
          </a:prstGeom>
        </p:spPr>
      </p:pic>
      <p:sp>
        <p:nvSpPr>
          <p:cNvPr id="4" name="Rectangle 3">
            <a:extLst>
              <a:ext uri="{FF2B5EF4-FFF2-40B4-BE49-F238E27FC236}">
                <a16:creationId xmlns:a16="http://schemas.microsoft.com/office/drawing/2014/main" id="{E6D3D2D4-CDF1-4D9F-A44D-C34CA303B4F1}"/>
              </a:ext>
            </a:extLst>
          </p:cNvPr>
          <p:cNvSpPr/>
          <p:nvPr/>
        </p:nvSpPr>
        <p:spPr>
          <a:xfrm>
            <a:off x="615696" y="1861052"/>
            <a:ext cx="10799556" cy="3539430"/>
          </a:xfrm>
          <a:prstGeom prst="rect">
            <a:avLst/>
          </a:prstGeom>
        </p:spPr>
        <p:txBody>
          <a:bodyPr wrap="square">
            <a:spAutoFit/>
          </a:bodyPr>
          <a:lstStyle/>
          <a:p>
            <a:r>
              <a:rPr lang="en-US" sz="2800" b="1" u="sng" dirty="0">
                <a:latin typeface="+mn-lt"/>
              </a:rPr>
              <a:t>For Genetic Genealogy Requests</a:t>
            </a:r>
            <a:endParaRPr lang="en-US" sz="2800" dirty="0">
              <a:latin typeface="+mn-lt"/>
            </a:endParaRPr>
          </a:p>
          <a:p>
            <a:r>
              <a:rPr lang="en-US" sz="2800" dirty="0">
                <a:latin typeface="+mn-lt"/>
              </a:rPr>
              <a:t> </a:t>
            </a:r>
          </a:p>
          <a:p>
            <a:pPr marL="457200" lvl="0" indent="-457200">
              <a:buFont typeface="Wingdings" panose="05000000000000000000" pitchFamily="2" charset="2"/>
              <a:buChar char="§"/>
            </a:pPr>
            <a:r>
              <a:rPr lang="en-US" sz="2800" dirty="0">
                <a:latin typeface="+mn-lt"/>
              </a:rPr>
              <a:t>We ask for them to verify if unknown DNA profile is in CODIS and no hits to known offenders have been reported to date. </a:t>
            </a:r>
          </a:p>
          <a:p>
            <a:pPr marL="457200" lvl="0" indent="-457200">
              <a:buFont typeface="Wingdings" panose="05000000000000000000" pitchFamily="2" charset="2"/>
              <a:buChar char="§"/>
            </a:pPr>
            <a:r>
              <a:rPr lang="en-US" sz="2800" dirty="0">
                <a:latin typeface="+mn-lt"/>
              </a:rPr>
              <a:t>To confirm that there is at least 1 nanogram of DNA remaining. </a:t>
            </a:r>
          </a:p>
          <a:p>
            <a:pPr marL="457200" lvl="0" indent="-457200">
              <a:buFont typeface="Wingdings" panose="05000000000000000000" pitchFamily="2" charset="2"/>
              <a:buChar char="§"/>
            </a:pPr>
            <a:r>
              <a:rPr lang="en-US" sz="2800" dirty="0">
                <a:latin typeface="+mn-lt"/>
              </a:rPr>
              <a:t>Adhere to the United States Department of Justice Interim Policy Forensic Genealogical DNA Analysis and Searching (</a:t>
            </a:r>
            <a:r>
              <a:rPr lang="en-US" sz="2800" u="sng" dirty="0">
                <a:latin typeface="+mn-lt"/>
                <a:hlinkClick r:id="rId4"/>
              </a:rPr>
              <a:t>https://www.justice.gov/olp/page/file/1204386/download</a:t>
            </a:r>
            <a:r>
              <a:rPr lang="en-US" sz="2800" dirty="0">
                <a:latin typeface="+mn-lt"/>
              </a:rPr>
              <a:t>)</a:t>
            </a:r>
          </a:p>
        </p:txBody>
      </p:sp>
    </p:spTree>
    <p:extLst>
      <p:ext uri="{BB962C8B-B14F-4D97-AF65-F5344CB8AC3E}">
        <p14:creationId xmlns:p14="http://schemas.microsoft.com/office/powerpoint/2010/main" val="1455150613"/>
      </p:ext>
    </p:extLst>
  </p:cSld>
  <p:clrMapOvr>
    <a:masterClrMapping/>
  </p:clrMapOvr>
</p:sld>
</file>

<file path=ppt/theme/theme1.xml><?xml version="1.0" encoding="utf-8"?>
<a:theme xmlns:a="http://schemas.openxmlformats.org/drawingml/2006/main" name="Antonio template">
  <a:themeElements>
    <a:clrScheme name="SAKI Design">
      <a:dk1>
        <a:sysClr val="windowText" lastClr="000000"/>
      </a:dk1>
      <a:lt1>
        <a:srgbClr val="FFFFFF"/>
      </a:lt1>
      <a:dk2>
        <a:srgbClr val="05647A"/>
      </a:dk2>
      <a:lt2>
        <a:srgbClr val="00939F"/>
      </a:lt2>
      <a:accent1>
        <a:srgbClr val="5C293C"/>
      </a:accent1>
      <a:accent2>
        <a:srgbClr val="FFBB00"/>
      </a:accent2>
      <a:accent3>
        <a:srgbClr val="555555"/>
      </a:accent3>
      <a:accent4>
        <a:srgbClr val="C8C3BA"/>
      </a:accent4>
      <a:accent5>
        <a:srgbClr val="9ECC2C"/>
      </a:accent5>
      <a:accent6>
        <a:srgbClr val="7FA917"/>
      </a:accent6>
      <a:hlink>
        <a:srgbClr val="00939F"/>
      </a:hlink>
      <a:folHlink>
        <a:srgbClr val="5C293C"/>
      </a:folHlink>
    </a:clrScheme>
    <a:fontScheme name="Custom 3">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874</TotalTime>
  <Words>1030</Words>
  <Application>Microsoft Macintosh PowerPoint</Application>
  <PresentationFormat>Widescreen</PresentationFormat>
  <Paragraphs>153</Paragraphs>
  <Slides>37</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Calibri</vt:lpstr>
      <vt:lpstr>Calibri Light</vt:lpstr>
      <vt:lpstr>Courier New</vt:lpstr>
      <vt:lpstr>Franklin Gothic Demi Cond</vt:lpstr>
      <vt:lpstr>Raleway</vt:lpstr>
      <vt:lpstr>Symbol</vt:lpstr>
      <vt:lpstr>Wingdings</vt:lpstr>
      <vt:lpstr>Antonio template</vt:lpstr>
      <vt:lpstr>Maricopa County: Leveraging Forensic Genetic Genealogy to Solve Cold Cases</vt:lpstr>
      <vt:lpstr>PowerPoint Presentation</vt:lpstr>
      <vt:lpstr>Maricopa County Attorney’s Office </vt:lpstr>
      <vt:lpstr>Maricopa County Attorney’s Office </vt:lpstr>
      <vt:lpstr>Maricopa County Attorney’s Office </vt:lpstr>
      <vt:lpstr>Maricopa County Attorney’s Office </vt:lpstr>
      <vt:lpstr>Maricopa County Attorney’s Office </vt:lpstr>
      <vt:lpstr>Maricopa County Attorney’s Office </vt:lpstr>
      <vt:lpstr>Maricopa County Attorney’s Office </vt:lpstr>
      <vt:lpstr>Discovering Your Ancestry</vt:lpstr>
      <vt:lpstr>What is Tested?</vt:lpstr>
      <vt:lpstr>CentiMorgans</vt:lpstr>
      <vt:lpstr>PowerPoint Presentation</vt:lpstr>
      <vt:lpstr>Grant Funding for Genetic Genealogy Testing</vt:lpstr>
      <vt:lpstr>Tangible DNA Evidence </vt:lpstr>
      <vt:lpstr>1986 – 25023 “Rape”</vt:lpstr>
      <vt:lpstr>PowerPoint Presentation</vt:lpstr>
      <vt:lpstr>Case Summary Submittal</vt:lpstr>
      <vt:lpstr>PowerPoint Presentation</vt:lpstr>
      <vt:lpstr>Next Step: Choose a Lab for Forensic Genetic Genealogy </vt:lpstr>
      <vt:lpstr>Monitor Genealogical Process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Werth, Rose</dc:creator>
  <cp:lastModifiedBy>Malette, Lisa</cp:lastModifiedBy>
  <cp:revision>98</cp:revision>
  <dcterms:modified xsi:type="dcterms:W3CDTF">2020-04-21T01:48:55Z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4858913-fd2a-4497-bf03-1004f246821d_Enabled">
    <vt:lpwstr>False</vt:lpwstr>
  </property>
  <property fmtid="{D5CDD505-2E9C-101B-9397-08002B2CF9AE}" pid="3" name="MSIP_Label_24858913-fd2a-4497-bf03-1004f246821d_SiteId">
    <vt:lpwstr>53fe2caa-607b-41c9-bdd6-cebd25cece19</vt:lpwstr>
  </property>
  <property fmtid="{D5CDD505-2E9C-101B-9397-08002B2CF9AE}" pid="4" name="MSIP_Label_24858913-fd2a-4497-bf03-1004f246821d_Owner">
    <vt:lpwstr>furneaur@mcao.maricopa.gov</vt:lpwstr>
  </property>
  <property fmtid="{D5CDD505-2E9C-101B-9397-08002B2CF9AE}" pid="5" name="MSIP_Label_24858913-fd2a-4497-bf03-1004f246821d_SetDate">
    <vt:lpwstr>2020-03-31T14:13:41.7284636Z</vt:lpwstr>
  </property>
  <property fmtid="{D5CDD505-2E9C-101B-9397-08002B2CF9AE}" pid="6" name="MSIP_Label_24858913-fd2a-4497-bf03-1004f246821d_Name">
    <vt:lpwstr>MCAO Only</vt:lpwstr>
  </property>
  <property fmtid="{D5CDD505-2E9C-101B-9397-08002B2CF9AE}" pid="7" name="MSIP_Label_24858913-fd2a-4497-bf03-1004f246821d_Application">
    <vt:lpwstr>Microsoft Azure Information Protection</vt:lpwstr>
  </property>
  <property fmtid="{D5CDD505-2E9C-101B-9397-08002B2CF9AE}" pid="8" name="MSIP_Label_24858913-fd2a-4497-bf03-1004f246821d_ActionId">
    <vt:lpwstr>a1aed229-6d68-4d0b-ad4f-dc806c55ce90</vt:lpwstr>
  </property>
  <property fmtid="{D5CDD505-2E9C-101B-9397-08002B2CF9AE}" pid="9" name="MSIP_Label_24858913-fd2a-4497-bf03-1004f246821d_Extended_MSFT_Method">
    <vt:lpwstr>Manual</vt:lpwstr>
  </property>
</Properties>
</file>